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y="11309350" cx="20104100"/>
  <p:notesSz cx="20104100" cy="11309350"/>
  <p:embeddedFontLst>
    <p:embeddedFont>
      <p:font typeface="Roboto"/>
      <p:regular r:id="rId55"/>
      <p:bold r:id="rId56"/>
      <p:italic r:id="rId57"/>
      <p:boldItalic r:id="rId58"/>
    </p:embeddedFont>
    <p:embeddedFont>
      <p:font typeface="Lato"/>
      <p:regular r:id="rId59"/>
      <p:bold r:id="rId60"/>
      <p:italic r:id="rId61"/>
      <p:boldItalic r:id="rId62"/>
    </p:embeddedFont>
    <p:embeddedFont>
      <p:font typeface="Century Gothic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28">
          <p15:clr>
            <a:srgbClr val="A4A3A4"/>
          </p15:clr>
        </p15:guide>
        <p15:guide id="2" pos="9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7" roundtripDataSignature="AMtx7mibcfuv7wV3h5FuTn+ahJm7AJVI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EB34A6B-50E5-49C1-90A4-15FE29C1DF51}">
  <a:tblStyle styleId="{7EB34A6B-50E5-49C1-90A4-15FE29C1DF51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28" orient="horz"/>
        <p:guide pos="9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Lato-boldItalic.fntdata"/><Relationship Id="rId61" Type="http://schemas.openxmlformats.org/officeDocument/2006/relationships/font" Target="fonts/Lato-italic.fntdata"/><Relationship Id="rId20" Type="http://schemas.openxmlformats.org/officeDocument/2006/relationships/slide" Target="slides/slide13.xml"/><Relationship Id="rId64" Type="http://schemas.openxmlformats.org/officeDocument/2006/relationships/font" Target="fonts/CenturyGothic-bold.fntdata"/><Relationship Id="rId63" Type="http://schemas.openxmlformats.org/officeDocument/2006/relationships/font" Target="fonts/CenturyGothic-regular.fntdata"/><Relationship Id="rId22" Type="http://schemas.openxmlformats.org/officeDocument/2006/relationships/slide" Target="slides/slide15.xml"/><Relationship Id="rId66" Type="http://schemas.openxmlformats.org/officeDocument/2006/relationships/font" Target="fonts/CenturyGothic-boldItalic.fntdata"/><Relationship Id="rId21" Type="http://schemas.openxmlformats.org/officeDocument/2006/relationships/slide" Target="slides/slide14.xml"/><Relationship Id="rId65" Type="http://schemas.openxmlformats.org/officeDocument/2006/relationships/font" Target="fonts/CenturyGothic-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7" Type="http://customschemas.google.com/relationships/presentationmetadata" Target="metadata"/><Relationship Id="rId60" Type="http://schemas.openxmlformats.org/officeDocument/2006/relationships/font" Target="fonts/Lato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font" Target="fonts/Roboto-regular.fntdata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Roboto-italic.fntdata"/><Relationship Id="rId12" Type="http://schemas.openxmlformats.org/officeDocument/2006/relationships/slide" Target="slides/slide5.xml"/><Relationship Id="rId56" Type="http://schemas.openxmlformats.org/officeDocument/2006/relationships/font" Target="fonts/Roboto-bold.fntdata"/><Relationship Id="rId15" Type="http://schemas.openxmlformats.org/officeDocument/2006/relationships/slide" Target="slides/slide8.xml"/><Relationship Id="rId59" Type="http://schemas.openxmlformats.org/officeDocument/2006/relationships/font" Target="fonts/Lato-regular.fntdata"/><Relationship Id="rId14" Type="http://schemas.openxmlformats.org/officeDocument/2006/relationships/slide" Target="slides/slide7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1387138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2009775" y="5441950"/>
            <a:ext cx="16084549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419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:notes"/>
          <p:cNvSpPr/>
          <p:nvPr>
            <p:ph idx="2" type="sldImg"/>
          </p:nvPr>
        </p:nvSpPr>
        <p:spPr>
          <a:xfrm>
            <a:off x="18420227" y="1048471"/>
            <a:ext cx="22103400" cy="524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0:notes"/>
          <p:cNvSpPr txBox="1"/>
          <p:nvPr>
            <p:ph idx="1" type="body"/>
          </p:nvPr>
        </p:nvSpPr>
        <p:spPr>
          <a:xfrm>
            <a:off x="5893480" y="6644046"/>
            <a:ext cx="47148000" cy="6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11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1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53725" lIns="107500" spcFirstLastPara="1" rIns="107500" wrap="square" tIns="537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2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12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7500" lIns="107500" spcFirstLastPara="1" rIns="107500" wrap="square" tIns="107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3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4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4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4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7500" lIns="107500" spcFirstLastPara="1" rIns="107500" wrap="square" tIns="107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15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5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7500" lIns="107500" spcFirstLastPara="1" rIns="107500" wrap="square" tIns="107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6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6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7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17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7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7500" lIns="107500" spcFirstLastPara="1" rIns="107500" wrap="square" tIns="107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8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18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8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7500" lIns="107500" spcFirstLastPara="1" rIns="107500" wrap="square" tIns="107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9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175" name="Google Shape;175;p2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0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0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2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22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2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4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5:notes"/>
          <p:cNvSpPr txBox="1"/>
          <p:nvPr>
            <p:ph idx="1" type="body"/>
          </p:nvPr>
        </p:nvSpPr>
        <p:spPr>
          <a:xfrm>
            <a:off x="2009774" y="5441949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513" name="Google Shape;513;p25:notes"/>
          <p:cNvSpPr/>
          <p:nvPr>
            <p:ph idx="2" type="sldImg"/>
          </p:nvPr>
        </p:nvSpPr>
        <p:spPr>
          <a:xfrm>
            <a:off x="6659564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6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26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6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7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7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8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191" name="Google Shape;191;p3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0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p30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2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2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3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4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p3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34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5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35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6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6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7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p37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7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8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38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0" name="Google Shape;640;p38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3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39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4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0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" name="Google Shape;654;p40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5" name="Google Shape;655;p40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4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8" name="Google Shape;698;p41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2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p42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8" name="Google Shape;718;p42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3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9" name="Google Shape;729;p43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0" name="Google Shape;730;p43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7500" lIns="107500" spcFirstLastPara="1" rIns="107500" wrap="square" tIns="107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4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p44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7" name="Google Shape;757;p44:notes"/>
          <p:cNvSpPr txBox="1"/>
          <p:nvPr>
            <p:ph idx="12" type="sldNum"/>
          </p:nvPr>
        </p:nvSpPr>
        <p:spPr>
          <a:xfrm>
            <a:off x="11387138" y="10742613"/>
            <a:ext cx="871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7500" lIns="107500" spcFirstLastPara="1" rIns="107500" wrap="square" tIns="107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fld id="{00000000-1234-1234-1234-123412341234}" type="slidenum">
              <a:rPr lang="es-419" sz="1700"/>
              <a:t>‹#›</a:t>
            </a:fld>
            <a:endParaRPr sz="17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5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p4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6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46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7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4" name="Google Shape;804;p47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47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227" name="Google Shape;227;p5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239" name="Google Shape;239;p6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p7:notes"/>
          <p:cNvSpPr/>
          <p:nvPr>
            <p:ph idx="2" type="sldImg"/>
          </p:nvPr>
        </p:nvSpPr>
        <p:spPr>
          <a:xfrm>
            <a:off x="3351813" y="848201"/>
            <a:ext cx="134028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8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8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showMasterSp="0">
  <p:cSld name="Title Only_1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0"/>
            <a:ext cx="20104100" cy="11308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49"/>
          <p:cNvGrpSpPr/>
          <p:nvPr/>
        </p:nvGrpSpPr>
        <p:grpSpPr>
          <a:xfrm>
            <a:off x="16214685" y="10038778"/>
            <a:ext cx="3041259" cy="471509"/>
            <a:chOff x="1232" y="2268"/>
            <a:chExt cx="6317" cy="979"/>
          </a:xfrm>
        </p:grpSpPr>
        <p:sp>
          <p:nvSpPr>
            <p:cNvPr id="19" name="Google Shape;19;p49"/>
            <p:cNvSpPr/>
            <p:nvPr/>
          </p:nvSpPr>
          <p:spPr>
            <a:xfrm>
              <a:off x="1232" y="2268"/>
              <a:ext cx="63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49"/>
            <p:cNvSpPr/>
            <p:nvPr/>
          </p:nvSpPr>
          <p:spPr>
            <a:xfrm>
              <a:off x="1232" y="2268"/>
              <a:ext cx="6097" cy="979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49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2" showMasterSp="0">
  <p:cSld name="Title Only_2_1_1_2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1"/>
          <p:cNvPicPr preferRelativeResize="0"/>
          <p:nvPr/>
        </p:nvPicPr>
        <p:blipFill rotWithShape="1">
          <a:blip r:embed="rId2">
            <a:alphaModFix amt="58999"/>
          </a:blip>
          <a:srcRect b="74893" l="0" r="21315" t="0"/>
          <a:stretch/>
        </p:blipFill>
        <p:spPr>
          <a:xfrm>
            <a:off x="7126300" y="7754400"/>
            <a:ext cx="12976875" cy="355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1725" y="1056300"/>
            <a:ext cx="2762188" cy="436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 2">
  <p:cSld name="Custom Layout 3 1 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-7"/>
            <a:ext cx="20104095" cy="1130855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2"/>
          <p:cNvSpPr/>
          <p:nvPr/>
        </p:nvSpPr>
        <p:spPr>
          <a:xfrm>
            <a:off x="1029906" y="10606484"/>
            <a:ext cx="588300" cy="735600"/>
          </a:xfrm>
          <a:prstGeom prst="rect">
            <a:avLst/>
          </a:prstGeom>
          <a:solidFill>
            <a:srgbClr val="0072FA"/>
          </a:solidFill>
          <a:ln>
            <a:noFill/>
          </a:ln>
        </p:spPr>
        <p:txBody>
          <a:bodyPr anchorCtr="0" anchor="ctr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62"/>
          <p:cNvSpPr txBox="1"/>
          <p:nvPr/>
        </p:nvSpPr>
        <p:spPr>
          <a:xfrm>
            <a:off x="720892" y="10584004"/>
            <a:ext cx="1206300" cy="11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fld id="{00000000-1234-1234-1234-123412341234}" type="slidenum">
              <a:rPr b="0" i="0" lang="es-419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934" y="0"/>
            <a:ext cx="20102232" cy="11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3902" y="10263243"/>
            <a:ext cx="319200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4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4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4"/>
          <p:cNvSpPr txBox="1"/>
          <p:nvPr>
            <p:ph idx="12" type="sldNum"/>
          </p:nvPr>
        </p:nvSpPr>
        <p:spPr>
          <a:xfrm>
            <a:off x="18627641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1867" y="0"/>
            <a:ext cx="20102232" cy="11309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65"/>
          <p:cNvGrpSpPr/>
          <p:nvPr/>
        </p:nvGrpSpPr>
        <p:grpSpPr>
          <a:xfrm>
            <a:off x="16290885" y="10191178"/>
            <a:ext cx="3050358" cy="501653"/>
            <a:chOff x="1232" y="2268"/>
            <a:chExt cx="6336" cy="1042"/>
          </a:xfrm>
        </p:grpSpPr>
        <p:sp>
          <p:nvSpPr>
            <p:cNvPr id="60" name="Google Shape;60;p65"/>
            <p:cNvSpPr/>
            <p:nvPr/>
          </p:nvSpPr>
          <p:spPr>
            <a:xfrm>
              <a:off x="1232" y="2268"/>
              <a:ext cx="6336" cy="10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65"/>
            <p:cNvSpPr/>
            <p:nvPr/>
          </p:nvSpPr>
          <p:spPr>
            <a:xfrm>
              <a:off x="1232" y="2268"/>
              <a:ext cx="6096" cy="980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65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3" name="Google Shape;63;p65"/>
          <p:cNvSpPr txBox="1"/>
          <p:nvPr>
            <p:ph type="title"/>
          </p:nvPr>
        </p:nvSpPr>
        <p:spPr>
          <a:xfrm>
            <a:off x="1327029" y="5100677"/>
            <a:ext cx="174500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7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6"/>
          <p:cNvSpPr txBox="1"/>
          <p:nvPr>
            <p:ph idx="11" type="ftr"/>
          </p:nvPr>
        </p:nvSpPr>
        <p:spPr>
          <a:xfrm>
            <a:off x="1327573" y="9849217"/>
            <a:ext cx="1664335" cy="377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50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6" name="Google Shape;66;p66"/>
          <p:cNvGrpSpPr/>
          <p:nvPr/>
        </p:nvGrpSpPr>
        <p:grpSpPr>
          <a:xfrm>
            <a:off x="1363739" y="1103434"/>
            <a:ext cx="3451506" cy="567626"/>
            <a:chOff x="1232" y="2268"/>
            <a:chExt cx="6336" cy="1042"/>
          </a:xfrm>
        </p:grpSpPr>
        <p:sp>
          <p:nvSpPr>
            <p:cNvPr id="67" name="Google Shape;67;p66"/>
            <p:cNvSpPr/>
            <p:nvPr/>
          </p:nvSpPr>
          <p:spPr>
            <a:xfrm>
              <a:off x="1232" y="2268"/>
              <a:ext cx="6336" cy="10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66"/>
            <p:cNvSpPr/>
            <p:nvPr/>
          </p:nvSpPr>
          <p:spPr>
            <a:xfrm>
              <a:off x="1232" y="2268"/>
              <a:ext cx="6096" cy="980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66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7"/>
          <p:cNvSpPr txBox="1"/>
          <p:nvPr>
            <p:ph idx="11" type="ftr"/>
          </p:nvPr>
        </p:nvSpPr>
        <p:spPr>
          <a:xfrm>
            <a:off x="1327573" y="9849217"/>
            <a:ext cx="1664335" cy="377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50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2" name="Google Shape;72;p67"/>
          <p:cNvGrpSpPr/>
          <p:nvPr/>
        </p:nvGrpSpPr>
        <p:grpSpPr>
          <a:xfrm>
            <a:off x="1363739" y="1103434"/>
            <a:ext cx="3451506" cy="567626"/>
            <a:chOff x="1232" y="2268"/>
            <a:chExt cx="6336" cy="1042"/>
          </a:xfrm>
        </p:grpSpPr>
        <p:sp>
          <p:nvSpPr>
            <p:cNvPr id="73" name="Google Shape;73;p67"/>
            <p:cNvSpPr/>
            <p:nvPr/>
          </p:nvSpPr>
          <p:spPr>
            <a:xfrm>
              <a:off x="1232" y="2268"/>
              <a:ext cx="6336" cy="10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" name="Google Shape;74;p67"/>
            <p:cNvSpPr/>
            <p:nvPr/>
          </p:nvSpPr>
          <p:spPr>
            <a:xfrm>
              <a:off x="1232" y="2268"/>
              <a:ext cx="6096" cy="980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" name="Google Shape;75;p67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8"/>
          <p:cNvSpPr/>
          <p:nvPr/>
        </p:nvSpPr>
        <p:spPr>
          <a:xfrm>
            <a:off x="0" y="0"/>
            <a:ext cx="20104100" cy="11308715"/>
          </a:xfrm>
          <a:custGeom>
            <a:rect b="b" l="l" r="r" t="t"/>
            <a:pathLst>
              <a:path extrusionOk="0" h="11308715" w="20104100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68"/>
          <p:cNvSpPr/>
          <p:nvPr/>
        </p:nvSpPr>
        <p:spPr>
          <a:xfrm>
            <a:off x="10052050" y="2722430"/>
            <a:ext cx="8712200" cy="5864225"/>
          </a:xfrm>
          <a:custGeom>
            <a:rect b="b" l="l" r="r" t="t"/>
            <a:pathLst>
              <a:path extrusionOk="0" h="5864225" w="8712200">
                <a:moveTo>
                  <a:pt x="0" y="0"/>
                </a:moveTo>
                <a:lnTo>
                  <a:pt x="8711776" y="0"/>
                </a:lnTo>
                <a:lnTo>
                  <a:pt x="8711776" y="5863695"/>
                </a:lnTo>
                <a:lnTo>
                  <a:pt x="0" y="5863695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20925">
            <a:solidFill>
              <a:srgbClr val="C5CA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68"/>
          <p:cNvSpPr txBox="1"/>
          <p:nvPr>
            <p:ph idx="1" type="body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8"/>
          <p:cNvSpPr txBox="1"/>
          <p:nvPr>
            <p:ph idx="2" type="body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8"/>
          <p:cNvSpPr txBox="1"/>
          <p:nvPr>
            <p:ph idx="11" type="ftr"/>
          </p:nvPr>
        </p:nvSpPr>
        <p:spPr>
          <a:xfrm>
            <a:off x="1327573" y="9849217"/>
            <a:ext cx="1664335" cy="377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50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8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8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pSp>
        <p:nvGrpSpPr>
          <p:cNvPr id="84" name="Google Shape;84;p68"/>
          <p:cNvGrpSpPr/>
          <p:nvPr/>
        </p:nvGrpSpPr>
        <p:grpSpPr>
          <a:xfrm>
            <a:off x="1363739" y="1103434"/>
            <a:ext cx="3451506" cy="567626"/>
            <a:chOff x="1232" y="2268"/>
            <a:chExt cx="6336" cy="1042"/>
          </a:xfrm>
        </p:grpSpPr>
        <p:sp>
          <p:nvSpPr>
            <p:cNvPr id="85" name="Google Shape;85;p68"/>
            <p:cNvSpPr/>
            <p:nvPr/>
          </p:nvSpPr>
          <p:spPr>
            <a:xfrm>
              <a:off x="1232" y="2268"/>
              <a:ext cx="6336" cy="10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68"/>
            <p:cNvSpPr/>
            <p:nvPr/>
          </p:nvSpPr>
          <p:spPr>
            <a:xfrm>
              <a:off x="1232" y="2268"/>
              <a:ext cx="6096" cy="980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68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">
  <p:cSld name="CUSTOM_2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1 1 1" showMasterSp="0">
  <p:cSld name="Title Only 2 1 1 1 1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311724" y="1056300"/>
            <a:ext cx="2762381" cy="43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70"/>
          <p:cNvPicPr preferRelativeResize="0"/>
          <p:nvPr/>
        </p:nvPicPr>
        <p:blipFill rotWithShape="1">
          <a:blip r:embed="rId3">
            <a:alphaModFix amt="58999"/>
          </a:blip>
          <a:srcRect b="74893" l="0" r="21315" t="0"/>
          <a:stretch/>
        </p:blipFill>
        <p:spPr>
          <a:xfrm>
            <a:off x="7126301" y="7754402"/>
            <a:ext cx="12976875" cy="3554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" showMasterSp="0">
  <p:cSld name="Title Only_2_1_1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 amt="58999"/>
          </a:blip>
          <a:srcRect b="74893" l="0" r="21315" t="0"/>
          <a:stretch/>
        </p:blipFill>
        <p:spPr>
          <a:xfrm>
            <a:off x="7126300" y="7754400"/>
            <a:ext cx="12976881" cy="355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1725" y="1056300"/>
            <a:ext cx="2762575" cy="4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 showMasterSp="0">
  <p:cSld name="Title Only_1_1"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0"/>
            <a:ext cx="20104105" cy="1130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1" showMasterSp="0">
  <p:cSld name="Title Only_2_1_1_1_2"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6"/>
          <p:cNvSpPr/>
          <p:nvPr/>
        </p:nvSpPr>
        <p:spPr>
          <a:xfrm>
            <a:off x="926458" y="10534332"/>
            <a:ext cx="629100" cy="786900"/>
          </a:xfrm>
          <a:prstGeom prst="rect">
            <a:avLst/>
          </a:prstGeom>
          <a:solidFill>
            <a:srgbClr val="0072FA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6"/>
          <p:cNvSpPr txBox="1"/>
          <p:nvPr/>
        </p:nvSpPr>
        <p:spPr>
          <a:xfrm>
            <a:off x="595851" y="10641664"/>
            <a:ext cx="12909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fld id="{00000000-1234-1234-1234-123412341234}" type="slidenum">
              <a:rPr b="0" i="0" lang="es-419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2687" cy="1130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showMasterSp="0">
  <p:cSld name="Title Only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0"/>
            <a:ext cx="20102687" cy="1130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71"/>
          <p:cNvGrpSpPr/>
          <p:nvPr/>
        </p:nvGrpSpPr>
        <p:grpSpPr>
          <a:xfrm>
            <a:off x="16214685" y="10038778"/>
            <a:ext cx="3041307" cy="471696"/>
            <a:chOff x="1232" y="2268"/>
            <a:chExt cx="6317" cy="979"/>
          </a:xfrm>
        </p:grpSpPr>
        <p:sp>
          <p:nvSpPr>
            <p:cNvPr id="109" name="Google Shape;109;p71"/>
            <p:cNvSpPr/>
            <p:nvPr/>
          </p:nvSpPr>
          <p:spPr>
            <a:xfrm>
              <a:off x="1232" y="2268"/>
              <a:ext cx="63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0" name="Google Shape;110;p71"/>
            <p:cNvSpPr/>
            <p:nvPr/>
          </p:nvSpPr>
          <p:spPr>
            <a:xfrm>
              <a:off x="1232" y="2268"/>
              <a:ext cx="6097" cy="979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1" name="Google Shape;111;p71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72"/>
          <p:cNvPicPr preferRelativeResize="0"/>
          <p:nvPr/>
        </p:nvPicPr>
        <p:blipFill rotWithShape="1">
          <a:blip r:embed="rId2">
            <a:alphaModFix amt="58999"/>
          </a:blip>
          <a:srcRect b="74893" l="0" r="21315" t="0"/>
          <a:stretch/>
        </p:blipFill>
        <p:spPr>
          <a:xfrm>
            <a:off x="7126300" y="7754400"/>
            <a:ext cx="12976875" cy="355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1725" y="1056300"/>
            <a:ext cx="2762381" cy="436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934" y="797"/>
            <a:ext cx="20100819" cy="1130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3902" y="10263243"/>
            <a:ext cx="3191776" cy="503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 1" showMasterSp="0">
  <p:cSld name="Title Only_1_1_1"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0"/>
            <a:ext cx="20104105" cy="1130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OBJECT_1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2687" cy="1130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6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4" name="Google Shape;124;p76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5" name="Google Shape;125;p76"/>
          <p:cNvSpPr txBox="1"/>
          <p:nvPr>
            <p:ph idx="12" type="sldNum"/>
          </p:nvPr>
        </p:nvSpPr>
        <p:spPr>
          <a:xfrm>
            <a:off x="18627641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1867" y="791"/>
            <a:ext cx="20100819" cy="11308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77"/>
          <p:cNvGrpSpPr/>
          <p:nvPr/>
        </p:nvGrpSpPr>
        <p:grpSpPr>
          <a:xfrm>
            <a:off x="16290884" y="10191178"/>
            <a:ext cx="3041259" cy="471509"/>
            <a:chOff x="1232" y="2268"/>
            <a:chExt cx="6317" cy="979"/>
          </a:xfrm>
        </p:grpSpPr>
        <p:sp>
          <p:nvSpPr>
            <p:cNvPr id="129" name="Google Shape;129;p77"/>
            <p:cNvSpPr/>
            <p:nvPr/>
          </p:nvSpPr>
          <p:spPr>
            <a:xfrm>
              <a:off x="1232" y="2268"/>
              <a:ext cx="63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77"/>
            <p:cNvSpPr/>
            <p:nvPr/>
          </p:nvSpPr>
          <p:spPr>
            <a:xfrm>
              <a:off x="1232" y="2268"/>
              <a:ext cx="6097" cy="979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77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32" name="Google Shape;132;p77"/>
          <p:cNvSpPr txBox="1"/>
          <p:nvPr>
            <p:ph type="title"/>
          </p:nvPr>
        </p:nvSpPr>
        <p:spPr>
          <a:xfrm>
            <a:off x="1327029" y="5100677"/>
            <a:ext cx="1744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sz="7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8"/>
          <p:cNvSpPr txBox="1"/>
          <p:nvPr>
            <p:ph idx="11" type="ftr"/>
          </p:nvPr>
        </p:nvSpPr>
        <p:spPr>
          <a:xfrm>
            <a:off x="1327573" y="9849217"/>
            <a:ext cx="1664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i="0" sz="2400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grpSp>
        <p:nvGrpSpPr>
          <p:cNvPr id="135" name="Google Shape;135;p78"/>
          <p:cNvGrpSpPr/>
          <p:nvPr/>
        </p:nvGrpSpPr>
        <p:grpSpPr>
          <a:xfrm>
            <a:off x="1363739" y="1103434"/>
            <a:ext cx="3441211" cy="533518"/>
            <a:chOff x="1232" y="2268"/>
            <a:chExt cx="6317" cy="979"/>
          </a:xfrm>
        </p:grpSpPr>
        <p:sp>
          <p:nvSpPr>
            <p:cNvPr id="136" name="Google Shape;136;p78"/>
            <p:cNvSpPr/>
            <p:nvPr/>
          </p:nvSpPr>
          <p:spPr>
            <a:xfrm>
              <a:off x="1232" y="2268"/>
              <a:ext cx="63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78"/>
            <p:cNvSpPr/>
            <p:nvPr/>
          </p:nvSpPr>
          <p:spPr>
            <a:xfrm>
              <a:off x="1232" y="2268"/>
              <a:ext cx="6097" cy="979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78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1" showMasterSp="0">
  <p:cSld name="Title Only_2_1_1_1_2"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/>
          <p:nvPr/>
        </p:nvSpPr>
        <p:spPr>
          <a:xfrm>
            <a:off x="926458" y="10534332"/>
            <a:ext cx="629400" cy="786900"/>
          </a:xfrm>
          <a:prstGeom prst="rect">
            <a:avLst/>
          </a:prstGeom>
          <a:solidFill>
            <a:srgbClr val="0072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1"/>
          <p:cNvSpPr txBox="1"/>
          <p:nvPr/>
        </p:nvSpPr>
        <p:spPr>
          <a:xfrm>
            <a:off x="595851" y="10641664"/>
            <a:ext cx="1290900" cy="12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fld id="{00000000-1234-1234-1234-123412341234}" type="slidenum">
              <a:rPr b="0" i="0" lang="es-419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9"/>
          <p:cNvSpPr txBox="1"/>
          <p:nvPr>
            <p:ph idx="11" type="ftr"/>
          </p:nvPr>
        </p:nvSpPr>
        <p:spPr>
          <a:xfrm>
            <a:off x="1327573" y="9849217"/>
            <a:ext cx="1664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i="0" sz="2400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grpSp>
        <p:nvGrpSpPr>
          <p:cNvPr id="141" name="Google Shape;141;p79"/>
          <p:cNvGrpSpPr/>
          <p:nvPr/>
        </p:nvGrpSpPr>
        <p:grpSpPr>
          <a:xfrm>
            <a:off x="1363739" y="1103434"/>
            <a:ext cx="3441211" cy="533518"/>
            <a:chOff x="1232" y="2268"/>
            <a:chExt cx="6317" cy="979"/>
          </a:xfrm>
        </p:grpSpPr>
        <p:sp>
          <p:nvSpPr>
            <p:cNvPr id="142" name="Google Shape;142;p79"/>
            <p:cNvSpPr/>
            <p:nvPr/>
          </p:nvSpPr>
          <p:spPr>
            <a:xfrm>
              <a:off x="1232" y="2268"/>
              <a:ext cx="63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79"/>
            <p:cNvSpPr/>
            <p:nvPr/>
          </p:nvSpPr>
          <p:spPr>
            <a:xfrm>
              <a:off x="1232" y="2268"/>
              <a:ext cx="6097" cy="979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79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0"/>
          <p:cNvSpPr/>
          <p:nvPr/>
        </p:nvSpPr>
        <p:spPr>
          <a:xfrm>
            <a:off x="0" y="0"/>
            <a:ext cx="20104100" cy="11308715"/>
          </a:xfrm>
          <a:custGeom>
            <a:rect b="b" l="l" r="r" t="t"/>
            <a:pathLst>
              <a:path extrusionOk="0" h="11308715" w="20104100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80"/>
          <p:cNvSpPr/>
          <p:nvPr/>
        </p:nvSpPr>
        <p:spPr>
          <a:xfrm>
            <a:off x="10052050" y="2722430"/>
            <a:ext cx="8712200" cy="5864225"/>
          </a:xfrm>
          <a:custGeom>
            <a:rect b="b" l="l" r="r" t="t"/>
            <a:pathLst>
              <a:path extrusionOk="0" h="5864225" w="8712200">
                <a:moveTo>
                  <a:pt x="0" y="0"/>
                </a:moveTo>
                <a:lnTo>
                  <a:pt x="8711776" y="0"/>
                </a:lnTo>
                <a:lnTo>
                  <a:pt x="8711776" y="5863695"/>
                </a:lnTo>
                <a:lnTo>
                  <a:pt x="0" y="5863695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20925">
            <a:solidFill>
              <a:srgbClr val="C5CA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80"/>
          <p:cNvSpPr txBox="1"/>
          <p:nvPr>
            <p:ph idx="1" type="body"/>
          </p:nvPr>
        </p:nvSpPr>
        <p:spPr>
          <a:xfrm>
            <a:off x="1005205" y="2601150"/>
            <a:ext cx="87453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9" name="Google Shape;149;p80"/>
          <p:cNvSpPr txBox="1"/>
          <p:nvPr>
            <p:ph idx="2" type="body"/>
          </p:nvPr>
        </p:nvSpPr>
        <p:spPr>
          <a:xfrm>
            <a:off x="10353611" y="2601150"/>
            <a:ext cx="87453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0" name="Google Shape;150;p80"/>
          <p:cNvSpPr txBox="1"/>
          <p:nvPr>
            <p:ph idx="11" type="ftr"/>
          </p:nvPr>
        </p:nvSpPr>
        <p:spPr>
          <a:xfrm>
            <a:off x="1327573" y="9849217"/>
            <a:ext cx="1664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i="0" sz="2400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1" name="Google Shape;151;p80"/>
          <p:cNvSpPr txBox="1"/>
          <p:nvPr>
            <p:ph idx="10" type="dt"/>
          </p:nvPr>
        </p:nvSpPr>
        <p:spPr>
          <a:xfrm>
            <a:off x="1005205" y="10517696"/>
            <a:ext cx="4623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2" name="Google Shape;152;p80"/>
          <p:cNvSpPr txBox="1"/>
          <p:nvPr>
            <p:ph idx="12" type="sldNum"/>
          </p:nvPr>
        </p:nvSpPr>
        <p:spPr>
          <a:xfrm>
            <a:off x="14474953" y="10517696"/>
            <a:ext cx="4623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pSp>
        <p:nvGrpSpPr>
          <p:cNvPr id="153" name="Google Shape;153;p80"/>
          <p:cNvGrpSpPr/>
          <p:nvPr/>
        </p:nvGrpSpPr>
        <p:grpSpPr>
          <a:xfrm>
            <a:off x="1363739" y="1103434"/>
            <a:ext cx="3441211" cy="533518"/>
            <a:chOff x="1232" y="2268"/>
            <a:chExt cx="6317" cy="979"/>
          </a:xfrm>
        </p:grpSpPr>
        <p:sp>
          <p:nvSpPr>
            <p:cNvPr id="154" name="Google Shape;154;p80"/>
            <p:cNvSpPr/>
            <p:nvPr/>
          </p:nvSpPr>
          <p:spPr>
            <a:xfrm>
              <a:off x="1232" y="2268"/>
              <a:ext cx="6300" cy="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80"/>
            <p:cNvSpPr/>
            <p:nvPr/>
          </p:nvSpPr>
          <p:spPr>
            <a:xfrm>
              <a:off x="1232" y="2268"/>
              <a:ext cx="6097" cy="979"/>
            </a:xfrm>
            <a:custGeom>
              <a:rect b="b" l="l" r="r" t="t"/>
              <a:pathLst>
                <a:path extrusionOk="0" h="533" w="3318">
                  <a:moveTo>
                    <a:pt x="1904" y="526"/>
                  </a:moveTo>
                  <a:lnTo>
                    <a:pt x="2008" y="526"/>
                  </a:lnTo>
                  <a:lnTo>
                    <a:pt x="2008" y="7"/>
                  </a:lnTo>
                  <a:lnTo>
                    <a:pt x="1904" y="7"/>
                  </a:lnTo>
                  <a:lnTo>
                    <a:pt x="1904" y="526"/>
                  </a:lnTo>
                  <a:close/>
                  <a:moveTo>
                    <a:pt x="2737" y="7"/>
                  </a:moveTo>
                  <a:lnTo>
                    <a:pt x="2618" y="7"/>
                  </a:lnTo>
                  <a:lnTo>
                    <a:pt x="2615" y="11"/>
                  </a:lnTo>
                  <a:lnTo>
                    <a:pt x="2394" y="387"/>
                  </a:lnTo>
                  <a:lnTo>
                    <a:pt x="2172" y="11"/>
                  </a:lnTo>
                  <a:lnTo>
                    <a:pt x="2170" y="7"/>
                  </a:lnTo>
                  <a:lnTo>
                    <a:pt x="2044" y="7"/>
                  </a:lnTo>
                  <a:lnTo>
                    <a:pt x="2051" y="19"/>
                  </a:lnTo>
                  <a:lnTo>
                    <a:pt x="2341" y="501"/>
                  </a:lnTo>
                  <a:cubicBezTo>
                    <a:pt x="2347" y="511"/>
                    <a:pt x="2353" y="519"/>
                    <a:pt x="2361" y="524"/>
                  </a:cubicBezTo>
                  <a:cubicBezTo>
                    <a:pt x="2369" y="530"/>
                    <a:pt x="2379" y="533"/>
                    <a:pt x="2391" y="533"/>
                  </a:cubicBezTo>
                  <a:cubicBezTo>
                    <a:pt x="2402" y="533"/>
                    <a:pt x="2411" y="530"/>
                    <a:pt x="2420" y="524"/>
                  </a:cubicBezTo>
                  <a:cubicBezTo>
                    <a:pt x="2427" y="519"/>
                    <a:pt x="2434" y="511"/>
                    <a:pt x="2440" y="501"/>
                  </a:cubicBezTo>
                  <a:lnTo>
                    <a:pt x="2730" y="19"/>
                  </a:lnTo>
                  <a:lnTo>
                    <a:pt x="2737" y="7"/>
                  </a:lnTo>
                  <a:close/>
                  <a:moveTo>
                    <a:pt x="3203" y="329"/>
                  </a:moveTo>
                  <a:cubicBezTo>
                    <a:pt x="3195" y="348"/>
                    <a:pt x="3185" y="365"/>
                    <a:pt x="3171" y="378"/>
                  </a:cubicBezTo>
                  <a:cubicBezTo>
                    <a:pt x="3158" y="392"/>
                    <a:pt x="3142" y="403"/>
                    <a:pt x="3124" y="411"/>
                  </a:cubicBezTo>
                  <a:cubicBezTo>
                    <a:pt x="3105" y="419"/>
                    <a:pt x="3085" y="423"/>
                    <a:pt x="3063" y="423"/>
                  </a:cubicBezTo>
                  <a:lnTo>
                    <a:pt x="2940" y="423"/>
                  </a:lnTo>
                  <a:cubicBezTo>
                    <a:pt x="2919" y="423"/>
                    <a:pt x="2899" y="419"/>
                    <a:pt x="2881" y="411"/>
                  </a:cubicBezTo>
                  <a:cubicBezTo>
                    <a:pt x="2863" y="403"/>
                    <a:pt x="2847" y="392"/>
                    <a:pt x="2834" y="378"/>
                  </a:cubicBezTo>
                  <a:cubicBezTo>
                    <a:pt x="2821" y="365"/>
                    <a:pt x="2810" y="348"/>
                    <a:pt x="2803" y="329"/>
                  </a:cubicBezTo>
                  <a:cubicBezTo>
                    <a:pt x="2795" y="309"/>
                    <a:pt x="2791" y="288"/>
                    <a:pt x="2791" y="266"/>
                  </a:cubicBezTo>
                  <a:cubicBezTo>
                    <a:pt x="2791" y="243"/>
                    <a:pt x="2795" y="221"/>
                    <a:pt x="2803" y="203"/>
                  </a:cubicBezTo>
                  <a:cubicBezTo>
                    <a:pt x="2810" y="184"/>
                    <a:pt x="2821" y="167"/>
                    <a:pt x="2834" y="154"/>
                  </a:cubicBezTo>
                  <a:cubicBezTo>
                    <a:pt x="2847" y="140"/>
                    <a:pt x="2862" y="130"/>
                    <a:pt x="2881" y="122"/>
                  </a:cubicBezTo>
                  <a:cubicBezTo>
                    <a:pt x="2899" y="114"/>
                    <a:pt x="2919" y="111"/>
                    <a:pt x="2940" y="111"/>
                  </a:cubicBezTo>
                  <a:lnTo>
                    <a:pt x="3063" y="111"/>
                  </a:lnTo>
                  <a:cubicBezTo>
                    <a:pt x="3085" y="111"/>
                    <a:pt x="3105" y="114"/>
                    <a:pt x="3124" y="122"/>
                  </a:cubicBezTo>
                  <a:cubicBezTo>
                    <a:pt x="3142" y="130"/>
                    <a:pt x="3158" y="140"/>
                    <a:pt x="3171" y="154"/>
                  </a:cubicBezTo>
                  <a:cubicBezTo>
                    <a:pt x="3185" y="167"/>
                    <a:pt x="3195" y="184"/>
                    <a:pt x="3203" y="203"/>
                  </a:cubicBezTo>
                  <a:cubicBezTo>
                    <a:pt x="3210" y="222"/>
                    <a:pt x="3214" y="243"/>
                    <a:pt x="3214" y="266"/>
                  </a:cubicBezTo>
                  <a:cubicBezTo>
                    <a:pt x="3214" y="288"/>
                    <a:pt x="3210" y="309"/>
                    <a:pt x="3203" y="329"/>
                  </a:cubicBezTo>
                  <a:close/>
                  <a:moveTo>
                    <a:pt x="3299" y="158"/>
                  </a:moveTo>
                  <a:cubicBezTo>
                    <a:pt x="3287" y="127"/>
                    <a:pt x="3269" y="100"/>
                    <a:pt x="3247" y="78"/>
                  </a:cubicBezTo>
                  <a:cubicBezTo>
                    <a:pt x="3224" y="55"/>
                    <a:pt x="3197" y="38"/>
                    <a:pt x="3166" y="26"/>
                  </a:cubicBezTo>
                  <a:cubicBezTo>
                    <a:pt x="3135" y="13"/>
                    <a:pt x="3100" y="7"/>
                    <a:pt x="3063" y="7"/>
                  </a:cubicBezTo>
                  <a:lnTo>
                    <a:pt x="2940" y="7"/>
                  </a:lnTo>
                  <a:cubicBezTo>
                    <a:pt x="2904" y="7"/>
                    <a:pt x="2871" y="13"/>
                    <a:pt x="2840" y="25"/>
                  </a:cubicBezTo>
                  <a:cubicBezTo>
                    <a:pt x="2809" y="37"/>
                    <a:pt x="2782" y="55"/>
                    <a:pt x="2760" y="77"/>
                  </a:cubicBezTo>
                  <a:cubicBezTo>
                    <a:pt x="2737" y="99"/>
                    <a:pt x="2719" y="126"/>
                    <a:pt x="2707" y="157"/>
                  </a:cubicBezTo>
                  <a:cubicBezTo>
                    <a:pt x="2694" y="189"/>
                    <a:pt x="2688" y="224"/>
                    <a:pt x="2688" y="261"/>
                  </a:cubicBezTo>
                  <a:cubicBezTo>
                    <a:pt x="2688" y="299"/>
                    <a:pt x="2694" y="334"/>
                    <a:pt x="2707" y="366"/>
                  </a:cubicBezTo>
                  <a:cubicBezTo>
                    <a:pt x="2719" y="398"/>
                    <a:pt x="2737" y="427"/>
                    <a:pt x="2760" y="450"/>
                  </a:cubicBezTo>
                  <a:cubicBezTo>
                    <a:pt x="2782" y="474"/>
                    <a:pt x="2809" y="492"/>
                    <a:pt x="2840" y="506"/>
                  </a:cubicBezTo>
                  <a:cubicBezTo>
                    <a:pt x="2870" y="520"/>
                    <a:pt x="2904" y="526"/>
                    <a:pt x="2940" y="526"/>
                  </a:cubicBezTo>
                  <a:lnTo>
                    <a:pt x="3063" y="526"/>
                  </a:lnTo>
                  <a:cubicBezTo>
                    <a:pt x="3100" y="526"/>
                    <a:pt x="3134" y="520"/>
                    <a:pt x="3165" y="506"/>
                  </a:cubicBezTo>
                  <a:cubicBezTo>
                    <a:pt x="3196" y="492"/>
                    <a:pt x="3223" y="474"/>
                    <a:pt x="3246" y="450"/>
                  </a:cubicBezTo>
                  <a:cubicBezTo>
                    <a:pt x="3268" y="427"/>
                    <a:pt x="3286" y="398"/>
                    <a:pt x="3299" y="366"/>
                  </a:cubicBezTo>
                  <a:cubicBezTo>
                    <a:pt x="3311" y="334"/>
                    <a:pt x="3318" y="299"/>
                    <a:pt x="3318" y="261"/>
                  </a:cubicBezTo>
                  <a:cubicBezTo>
                    <a:pt x="3318" y="224"/>
                    <a:pt x="3311" y="189"/>
                    <a:pt x="3299" y="158"/>
                  </a:cubicBezTo>
                  <a:moveTo>
                    <a:pt x="438" y="361"/>
                  </a:moveTo>
                  <a:lnTo>
                    <a:pt x="96" y="21"/>
                  </a:lnTo>
                  <a:cubicBezTo>
                    <a:pt x="89" y="14"/>
                    <a:pt x="82" y="9"/>
                    <a:pt x="75" y="6"/>
                  </a:cubicBezTo>
                  <a:cubicBezTo>
                    <a:pt x="68" y="2"/>
                    <a:pt x="60" y="1"/>
                    <a:pt x="53" y="1"/>
                  </a:cubicBezTo>
                  <a:cubicBezTo>
                    <a:pt x="37" y="1"/>
                    <a:pt x="24" y="6"/>
                    <a:pt x="14" y="18"/>
                  </a:cubicBezTo>
                  <a:cubicBezTo>
                    <a:pt x="5" y="29"/>
                    <a:pt x="0" y="43"/>
                    <a:pt x="0" y="61"/>
                  </a:cubicBezTo>
                  <a:lnTo>
                    <a:pt x="0" y="526"/>
                  </a:lnTo>
                  <a:lnTo>
                    <a:pt x="99" y="526"/>
                  </a:lnTo>
                  <a:lnTo>
                    <a:pt x="99" y="169"/>
                  </a:lnTo>
                  <a:lnTo>
                    <a:pt x="440" y="512"/>
                  </a:lnTo>
                  <a:cubicBezTo>
                    <a:pt x="454" y="526"/>
                    <a:pt x="470" y="533"/>
                    <a:pt x="486" y="533"/>
                  </a:cubicBezTo>
                  <a:cubicBezTo>
                    <a:pt x="501" y="533"/>
                    <a:pt x="514" y="527"/>
                    <a:pt x="523" y="516"/>
                  </a:cubicBezTo>
                  <a:cubicBezTo>
                    <a:pt x="533" y="505"/>
                    <a:pt x="537" y="491"/>
                    <a:pt x="537" y="472"/>
                  </a:cubicBezTo>
                  <a:lnTo>
                    <a:pt x="537" y="3"/>
                  </a:lnTo>
                  <a:lnTo>
                    <a:pt x="438" y="3"/>
                  </a:lnTo>
                  <a:lnTo>
                    <a:pt x="438" y="361"/>
                  </a:lnTo>
                  <a:close/>
                  <a:moveTo>
                    <a:pt x="1523" y="261"/>
                  </a:moveTo>
                  <a:lnTo>
                    <a:pt x="1844" y="21"/>
                  </a:lnTo>
                  <a:lnTo>
                    <a:pt x="1863" y="7"/>
                  </a:lnTo>
                  <a:lnTo>
                    <a:pt x="1702" y="7"/>
                  </a:lnTo>
                  <a:lnTo>
                    <a:pt x="1700" y="9"/>
                  </a:lnTo>
                  <a:lnTo>
                    <a:pt x="1433" y="214"/>
                  </a:lnTo>
                  <a:cubicBezTo>
                    <a:pt x="1423" y="222"/>
                    <a:pt x="1416" y="229"/>
                    <a:pt x="1413" y="236"/>
                  </a:cubicBezTo>
                  <a:cubicBezTo>
                    <a:pt x="1409" y="243"/>
                    <a:pt x="1408" y="251"/>
                    <a:pt x="1408" y="260"/>
                  </a:cubicBezTo>
                  <a:cubicBezTo>
                    <a:pt x="1407" y="268"/>
                    <a:pt x="1408" y="276"/>
                    <a:pt x="1411" y="282"/>
                  </a:cubicBezTo>
                  <a:cubicBezTo>
                    <a:pt x="1414" y="289"/>
                    <a:pt x="1420" y="296"/>
                    <a:pt x="1429" y="303"/>
                  </a:cubicBezTo>
                  <a:lnTo>
                    <a:pt x="1711" y="525"/>
                  </a:lnTo>
                  <a:lnTo>
                    <a:pt x="1713" y="526"/>
                  </a:lnTo>
                  <a:lnTo>
                    <a:pt x="1873" y="526"/>
                  </a:lnTo>
                  <a:lnTo>
                    <a:pt x="1855" y="512"/>
                  </a:lnTo>
                  <a:lnTo>
                    <a:pt x="1523" y="261"/>
                  </a:lnTo>
                  <a:close/>
                  <a:moveTo>
                    <a:pt x="963" y="32"/>
                  </a:moveTo>
                  <a:cubicBezTo>
                    <a:pt x="957" y="23"/>
                    <a:pt x="950" y="15"/>
                    <a:pt x="943" y="9"/>
                  </a:cubicBezTo>
                  <a:cubicBezTo>
                    <a:pt x="935" y="3"/>
                    <a:pt x="925" y="0"/>
                    <a:pt x="914" y="0"/>
                  </a:cubicBezTo>
                  <a:cubicBezTo>
                    <a:pt x="902" y="0"/>
                    <a:pt x="892" y="3"/>
                    <a:pt x="884" y="9"/>
                  </a:cubicBezTo>
                  <a:cubicBezTo>
                    <a:pt x="876" y="15"/>
                    <a:pt x="870" y="23"/>
                    <a:pt x="864" y="32"/>
                  </a:cubicBezTo>
                  <a:lnTo>
                    <a:pt x="574" y="515"/>
                  </a:lnTo>
                  <a:lnTo>
                    <a:pt x="567" y="526"/>
                  </a:lnTo>
                  <a:lnTo>
                    <a:pt x="686" y="526"/>
                  </a:lnTo>
                  <a:lnTo>
                    <a:pt x="688" y="523"/>
                  </a:lnTo>
                  <a:lnTo>
                    <a:pt x="910" y="147"/>
                  </a:lnTo>
                  <a:lnTo>
                    <a:pt x="1009" y="313"/>
                  </a:lnTo>
                  <a:lnTo>
                    <a:pt x="863" y="313"/>
                  </a:lnTo>
                  <a:lnTo>
                    <a:pt x="861" y="316"/>
                  </a:lnTo>
                  <a:lnTo>
                    <a:pt x="820" y="388"/>
                  </a:lnTo>
                  <a:lnTo>
                    <a:pt x="813" y="400"/>
                  </a:lnTo>
                  <a:lnTo>
                    <a:pt x="1060" y="400"/>
                  </a:lnTo>
                  <a:lnTo>
                    <a:pt x="1134" y="523"/>
                  </a:lnTo>
                  <a:lnTo>
                    <a:pt x="1136" y="526"/>
                  </a:lnTo>
                  <a:lnTo>
                    <a:pt x="1260" y="526"/>
                  </a:lnTo>
                  <a:lnTo>
                    <a:pt x="1253" y="515"/>
                  </a:lnTo>
                  <a:lnTo>
                    <a:pt x="963" y="32"/>
                  </a:lnTo>
                  <a:close/>
                  <a:moveTo>
                    <a:pt x="1293" y="526"/>
                  </a:moveTo>
                  <a:lnTo>
                    <a:pt x="1396" y="526"/>
                  </a:lnTo>
                  <a:lnTo>
                    <a:pt x="1396" y="7"/>
                  </a:lnTo>
                  <a:lnTo>
                    <a:pt x="1293" y="7"/>
                  </a:lnTo>
                  <a:lnTo>
                    <a:pt x="1293" y="5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80"/>
            <p:cNvSpPr/>
            <p:nvPr/>
          </p:nvSpPr>
          <p:spPr>
            <a:xfrm>
              <a:off x="7328" y="2294"/>
              <a:ext cx="221" cy="217"/>
            </a:xfrm>
            <a:custGeom>
              <a:rect b="b" l="l" r="r" t="t"/>
              <a:pathLst>
                <a:path extrusionOk="0" h="118" w="120">
                  <a:moveTo>
                    <a:pt x="51" y="57"/>
                  </a:moveTo>
                  <a:lnTo>
                    <a:pt x="58" y="57"/>
                  </a:lnTo>
                  <a:cubicBezTo>
                    <a:pt x="65" y="57"/>
                    <a:pt x="71" y="54"/>
                    <a:pt x="71" y="48"/>
                  </a:cubicBezTo>
                  <a:cubicBezTo>
                    <a:pt x="71" y="43"/>
                    <a:pt x="67" y="39"/>
                    <a:pt x="59" y="39"/>
                  </a:cubicBezTo>
                  <a:cubicBezTo>
                    <a:pt x="55" y="39"/>
                    <a:pt x="53" y="39"/>
                    <a:pt x="51" y="40"/>
                  </a:cubicBezTo>
                  <a:lnTo>
                    <a:pt x="51" y="57"/>
                  </a:lnTo>
                  <a:close/>
                  <a:moveTo>
                    <a:pt x="51" y="89"/>
                  </a:moveTo>
                  <a:lnTo>
                    <a:pt x="37" y="89"/>
                  </a:lnTo>
                  <a:lnTo>
                    <a:pt x="37" y="31"/>
                  </a:lnTo>
                  <a:cubicBezTo>
                    <a:pt x="42" y="30"/>
                    <a:pt x="50" y="29"/>
                    <a:pt x="60" y="29"/>
                  </a:cubicBezTo>
                  <a:cubicBezTo>
                    <a:pt x="71" y="29"/>
                    <a:pt x="76" y="31"/>
                    <a:pt x="80" y="34"/>
                  </a:cubicBezTo>
                  <a:cubicBezTo>
                    <a:pt x="83" y="36"/>
                    <a:pt x="86" y="40"/>
                    <a:pt x="86" y="46"/>
                  </a:cubicBezTo>
                  <a:cubicBezTo>
                    <a:pt x="86" y="53"/>
                    <a:pt x="80" y="58"/>
                    <a:pt x="74" y="60"/>
                  </a:cubicBezTo>
                  <a:lnTo>
                    <a:pt x="74" y="61"/>
                  </a:lnTo>
                  <a:cubicBezTo>
                    <a:pt x="79" y="63"/>
                    <a:pt x="82" y="67"/>
                    <a:pt x="84" y="75"/>
                  </a:cubicBezTo>
                  <a:cubicBezTo>
                    <a:pt x="86" y="84"/>
                    <a:pt x="87" y="87"/>
                    <a:pt x="88" y="89"/>
                  </a:cubicBezTo>
                  <a:lnTo>
                    <a:pt x="74" y="89"/>
                  </a:lnTo>
                  <a:cubicBezTo>
                    <a:pt x="72" y="87"/>
                    <a:pt x="71" y="82"/>
                    <a:pt x="69" y="75"/>
                  </a:cubicBezTo>
                  <a:cubicBezTo>
                    <a:pt x="68" y="69"/>
                    <a:pt x="65" y="66"/>
                    <a:pt x="57" y="66"/>
                  </a:cubicBezTo>
                  <a:lnTo>
                    <a:pt x="51" y="66"/>
                  </a:lnTo>
                  <a:lnTo>
                    <a:pt x="51" y="89"/>
                  </a:lnTo>
                  <a:close/>
                  <a:moveTo>
                    <a:pt x="15" y="59"/>
                  </a:moveTo>
                  <a:cubicBezTo>
                    <a:pt x="15" y="85"/>
                    <a:pt x="34" y="106"/>
                    <a:pt x="60" y="106"/>
                  </a:cubicBezTo>
                  <a:cubicBezTo>
                    <a:pt x="86" y="106"/>
                    <a:pt x="105" y="85"/>
                    <a:pt x="105" y="59"/>
                  </a:cubicBezTo>
                  <a:cubicBezTo>
                    <a:pt x="105" y="33"/>
                    <a:pt x="86" y="12"/>
                    <a:pt x="60" y="12"/>
                  </a:cubicBezTo>
                  <a:cubicBezTo>
                    <a:pt x="34" y="12"/>
                    <a:pt x="15" y="33"/>
                    <a:pt x="15" y="59"/>
                  </a:cubicBezTo>
                  <a:close/>
                  <a:moveTo>
                    <a:pt x="120" y="59"/>
                  </a:moveTo>
                  <a:cubicBezTo>
                    <a:pt x="120" y="92"/>
                    <a:pt x="94" y="118"/>
                    <a:pt x="60" y="118"/>
                  </a:cubicBezTo>
                  <a:cubicBezTo>
                    <a:pt x="26" y="118"/>
                    <a:pt x="0" y="92"/>
                    <a:pt x="0" y="59"/>
                  </a:cubicBezTo>
                  <a:cubicBezTo>
                    <a:pt x="0" y="26"/>
                    <a:pt x="26" y="0"/>
                    <a:pt x="60" y="0"/>
                  </a:cubicBezTo>
                  <a:cubicBezTo>
                    <a:pt x="94" y="0"/>
                    <a:pt x="120" y="26"/>
                    <a:pt x="12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675" lIns="91400" spcFirstLastPara="1" rIns="91400" wrap="square" tIns="45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1 1" showMasterSp="0">
  <p:cSld name="Title Only_2_1_1_1_1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311725" y="1056300"/>
            <a:ext cx="2762186" cy="436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1"/>
          <p:cNvPicPr preferRelativeResize="0"/>
          <p:nvPr/>
        </p:nvPicPr>
        <p:blipFill rotWithShape="1">
          <a:blip r:embed="rId3">
            <a:alphaModFix amt="58999"/>
          </a:blip>
          <a:srcRect b="74893" l="0" r="21315" t="0"/>
          <a:stretch/>
        </p:blipFill>
        <p:spPr>
          <a:xfrm>
            <a:off x="7126300" y="7754400"/>
            <a:ext cx="12976875" cy="3554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" showMasterSp="0">
  <p:cSld name="Title Only_2_1_1"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82"/>
          <p:cNvPicPr preferRelativeResize="0"/>
          <p:nvPr/>
        </p:nvPicPr>
        <p:blipFill rotWithShape="1">
          <a:blip r:embed="rId2">
            <a:alphaModFix amt="58999"/>
          </a:blip>
          <a:srcRect b="74893" l="0" r="21315" t="0"/>
          <a:stretch/>
        </p:blipFill>
        <p:spPr>
          <a:xfrm>
            <a:off x="7126300" y="7754400"/>
            <a:ext cx="12976875" cy="355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1725" y="1056300"/>
            <a:ext cx="2762381" cy="436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1 2" showMasterSp="0">
  <p:cSld name="Title Only_2_1_1_1_3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2687" cy="1130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">
  <p:cSld name="CUSTOM_2_1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2687" cy="1130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OBJECT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1 1" showMasterSp="0">
  <p:cSld name="Title Only_2_1_1_1_1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311725" y="1056300"/>
            <a:ext cx="2762381" cy="4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3"/>
          <p:cNvPicPr preferRelativeResize="0"/>
          <p:nvPr/>
        </p:nvPicPr>
        <p:blipFill rotWithShape="1">
          <a:blip r:embed="rId3">
            <a:alphaModFix amt="58999"/>
          </a:blip>
          <a:srcRect b="74893" l="0" r="21315" t="0"/>
          <a:stretch/>
        </p:blipFill>
        <p:spPr>
          <a:xfrm>
            <a:off x="7126300" y="7754400"/>
            <a:ext cx="12976875" cy="3554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 showMasterSp="0">
  <p:cSld name="Title Only_1_1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0"/>
            <a:ext cx="20105513" cy="1130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 1 1 1 2" showMasterSp="0">
  <p:cSld name="Title Only_2_1_1_1_3"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 1" showMasterSp="0">
  <p:cSld name="Title Only_1_1_1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0"/>
            <a:ext cx="20105513" cy="1130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0"/>
          <p:cNvPicPr preferRelativeResize="0"/>
          <p:nvPr/>
        </p:nvPicPr>
        <p:blipFill rotWithShape="1">
          <a:blip r:embed="rId2">
            <a:alphaModFix amt="58999"/>
          </a:blip>
          <a:srcRect b="74893" l="0" r="21315" t="0"/>
          <a:stretch/>
        </p:blipFill>
        <p:spPr>
          <a:xfrm>
            <a:off x="7126300" y="7754400"/>
            <a:ext cx="12976881" cy="355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1725" y="1056300"/>
            <a:ext cx="2762575" cy="4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/>
          <p:nvPr/>
        </p:nvSpPr>
        <p:spPr>
          <a:xfrm>
            <a:off x="0" y="0"/>
            <a:ext cx="20104100" cy="11308715"/>
          </a:xfrm>
          <a:custGeom>
            <a:rect b="b" l="l" r="r" t="t"/>
            <a:pathLst>
              <a:path extrusionOk="0" h="11308715" w="20104100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11;p48"/>
          <p:cNvSpPr txBox="1"/>
          <p:nvPr>
            <p:ph type="title"/>
          </p:nvPr>
        </p:nvSpPr>
        <p:spPr>
          <a:xfrm>
            <a:off x="1327029" y="1172474"/>
            <a:ext cx="17450040" cy="521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300" u="none" cap="none" strike="noStrike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48"/>
          <p:cNvSpPr txBox="1"/>
          <p:nvPr>
            <p:ph idx="1" type="body"/>
          </p:nvPr>
        </p:nvSpPr>
        <p:spPr>
          <a:xfrm>
            <a:off x="1327573" y="3502144"/>
            <a:ext cx="17448953" cy="5431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48"/>
          <p:cNvSpPr txBox="1"/>
          <p:nvPr>
            <p:ph idx="11" type="ftr"/>
          </p:nvPr>
        </p:nvSpPr>
        <p:spPr>
          <a:xfrm>
            <a:off x="1327573" y="9849217"/>
            <a:ext cx="1664335" cy="377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50" u="none" cap="none" strike="noStrike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" name="Google Shape;14;p48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" name="Google Shape;15;p48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4"/>
          <p:cNvSpPr/>
          <p:nvPr/>
        </p:nvSpPr>
        <p:spPr>
          <a:xfrm>
            <a:off x="0" y="0"/>
            <a:ext cx="20104100" cy="11308715"/>
          </a:xfrm>
          <a:custGeom>
            <a:rect b="b" l="l" r="r" t="t"/>
            <a:pathLst>
              <a:path extrusionOk="0" h="11308715" w="20104100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54"/>
          <p:cNvSpPr txBox="1"/>
          <p:nvPr>
            <p:ph type="title"/>
          </p:nvPr>
        </p:nvSpPr>
        <p:spPr>
          <a:xfrm>
            <a:off x="1327029" y="1172474"/>
            <a:ext cx="174498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3300" u="none" cap="none" strike="noStrike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54"/>
          <p:cNvSpPr txBox="1"/>
          <p:nvPr>
            <p:ph idx="1" type="body"/>
          </p:nvPr>
        </p:nvSpPr>
        <p:spPr>
          <a:xfrm>
            <a:off x="1327573" y="3502144"/>
            <a:ext cx="17448600" cy="5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" name="Google Shape;97;p54"/>
          <p:cNvSpPr txBox="1"/>
          <p:nvPr>
            <p:ph idx="11" type="ftr"/>
          </p:nvPr>
        </p:nvSpPr>
        <p:spPr>
          <a:xfrm>
            <a:off x="1327573" y="9849217"/>
            <a:ext cx="1664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2400" u="none" cap="none" strike="noStrike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8" name="Google Shape;98;p54"/>
          <p:cNvSpPr txBox="1"/>
          <p:nvPr>
            <p:ph idx="10" type="dt"/>
          </p:nvPr>
        </p:nvSpPr>
        <p:spPr>
          <a:xfrm>
            <a:off x="1005205" y="10517696"/>
            <a:ext cx="4623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" name="Google Shape;99;p54"/>
          <p:cNvSpPr txBox="1"/>
          <p:nvPr>
            <p:ph idx="12" type="sldNum"/>
          </p:nvPr>
        </p:nvSpPr>
        <p:spPr>
          <a:xfrm>
            <a:off x="14474953" y="10517696"/>
            <a:ext cx="4623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1.png"/><Relationship Id="rId10" Type="http://schemas.openxmlformats.org/officeDocument/2006/relationships/image" Target="../media/image105.png"/><Relationship Id="rId13" Type="http://schemas.openxmlformats.org/officeDocument/2006/relationships/image" Target="../media/image114.png"/><Relationship Id="rId12" Type="http://schemas.openxmlformats.org/officeDocument/2006/relationships/image" Target="../media/image10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107.png"/><Relationship Id="rId5" Type="http://schemas.openxmlformats.org/officeDocument/2006/relationships/image" Target="../media/image88.png"/><Relationship Id="rId6" Type="http://schemas.openxmlformats.org/officeDocument/2006/relationships/image" Target="../media/image101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3.png"/><Relationship Id="rId4" Type="http://schemas.openxmlformats.org/officeDocument/2006/relationships/image" Target="../media/image110.png"/><Relationship Id="rId5" Type="http://schemas.openxmlformats.org/officeDocument/2006/relationships/image" Target="../media/image119.png"/><Relationship Id="rId6" Type="http://schemas.openxmlformats.org/officeDocument/2006/relationships/image" Target="../media/image1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8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44.png"/><Relationship Id="rId13" Type="http://schemas.openxmlformats.org/officeDocument/2006/relationships/image" Target="../media/image41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7.png"/><Relationship Id="rId4" Type="http://schemas.openxmlformats.org/officeDocument/2006/relationships/image" Target="../media/image1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72.png"/><Relationship Id="rId6" Type="http://schemas.openxmlformats.org/officeDocument/2006/relationships/image" Target="../media/image6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4.png"/><Relationship Id="rId1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3.png"/><Relationship Id="rId4" Type="http://schemas.openxmlformats.org/officeDocument/2006/relationships/image" Target="../media/image71.png"/><Relationship Id="rId5" Type="http://schemas.openxmlformats.org/officeDocument/2006/relationships/image" Target="../media/image73.png"/><Relationship Id="rId6" Type="http://schemas.openxmlformats.org/officeDocument/2006/relationships/image" Target="../media/image79.png"/><Relationship Id="rId7" Type="http://schemas.openxmlformats.org/officeDocument/2006/relationships/image" Target="../media/image8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2.png"/><Relationship Id="rId4" Type="http://schemas.openxmlformats.org/officeDocument/2006/relationships/image" Target="../media/image86.png"/><Relationship Id="rId5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/>
          <p:cNvSpPr txBox="1"/>
          <p:nvPr>
            <p:ph idx="4294967295" type="title"/>
          </p:nvPr>
        </p:nvSpPr>
        <p:spPr>
          <a:xfrm>
            <a:off x="2252200" y="4849714"/>
            <a:ext cx="15599700" cy="24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Líder en respaldo</a:t>
            </a:r>
            <a:br>
              <a:rPr lang="es-419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419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 recuperación del sitio </a:t>
            </a:r>
            <a:endParaRPr/>
          </a:p>
        </p:txBody>
      </p:sp>
      <p:sp>
        <p:nvSpPr>
          <p:cNvPr id="172" name="Google Shape;172;p1"/>
          <p:cNvSpPr txBox="1"/>
          <p:nvPr/>
        </p:nvSpPr>
        <p:spPr>
          <a:xfrm>
            <a:off x="964150" y="3974150"/>
            <a:ext cx="18175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419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NAKIVO Backup &amp; Replication v10.6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0"/>
          <p:cNvSpPr txBox="1"/>
          <p:nvPr/>
        </p:nvSpPr>
        <p:spPr>
          <a:xfrm>
            <a:off x="13253224" y="7541000"/>
            <a:ext cx="3570900" cy="30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v10.2 </a:t>
            </a: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Respaldos a prueba de ransomware con el bloqueo de objetos de Amazon S3, respaldo de SharePoint Online, asignación de recursos a los inquilinos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v10.3 </a:t>
            </a: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Respaldo de contactos y calendarios de Microsoft 365, respaldo de VMware Cloud Director, respaldo desde instantáneas del almacenamiento, Direct Connect para los MSP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v10.4 </a:t>
            </a: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Repositorio inmutable, autenticación de dos factores, recuperación granular instantánea para Nutanix AHV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v10.5 </a:t>
            </a: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Appliance virtual reforzado, supervisión de VMware</a:t>
            </a:r>
            <a:endParaRPr sz="1300"/>
          </a:p>
        </p:txBody>
      </p:sp>
      <p:cxnSp>
        <p:nvCxnSpPr>
          <p:cNvPr id="345" name="Google Shape;345;p10"/>
          <p:cNvCxnSpPr/>
          <p:nvPr/>
        </p:nvCxnSpPr>
        <p:spPr>
          <a:xfrm rot="10800000">
            <a:off x="15694321" y="7070552"/>
            <a:ext cx="751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p10"/>
          <p:cNvCxnSpPr/>
          <p:nvPr/>
        </p:nvCxnSpPr>
        <p:spPr>
          <a:xfrm rot="10800000">
            <a:off x="5746740" y="2937371"/>
            <a:ext cx="0" cy="2121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p10"/>
          <p:cNvCxnSpPr/>
          <p:nvPr/>
        </p:nvCxnSpPr>
        <p:spPr>
          <a:xfrm rot="10800000">
            <a:off x="9482743" y="2953489"/>
            <a:ext cx="0" cy="2257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p10"/>
          <p:cNvCxnSpPr/>
          <p:nvPr/>
        </p:nvCxnSpPr>
        <p:spPr>
          <a:xfrm rot="10800000">
            <a:off x="13275667" y="3057234"/>
            <a:ext cx="0" cy="1764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10"/>
          <p:cNvCxnSpPr/>
          <p:nvPr/>
        </p:nvCxnSpPr>
        <p:spPr>
          <a:xfrm rot="10800000">
            <a:off x="17002514" y="2363064"/>
            <a:ext cx="0" cy="24057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10"/>
          <p:cNvCxnSpPr/>
          <p:nvPr/>
        </p:nvCxnSpPr>
        <p:spPr>
          <a:xfrm rot="10800000">
            <a:off x="1983367" y="7059398"/>
            <a:ext cx="0" cy="29295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10"/>
          <p:cNvCxnSpPr/>
          <p:nvPr/>
        </p:nvCxnSpPr>
        <p:spPr>
          <a:xfrm rot="10800000">
            <a:off x="5740244" y="6963279"/>
            <a:ext cx="0" cy="25488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10"/>
          <p:cNvCxnSpPr/>
          <p:nvPr/>
        </p:nvCxnSpPr>
        <p:spPr>
          <a:xfrm rot="10800000">
            <a:off x="9496736" y="7464666"/>
            <a:ext cx="0" cy="33891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p10"/>
          <p:cNvCxnSpPr/>
          <p:nvPr/>
        </p:nvCxnSpPr>
        <p:spPr>
          <a:xfrm rot="10800000">
            <a:off x="13274250" y="7464325"/>
            <a:ext cx="7200" cy="31407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4" name="Google Shape;354;p10"/>
          <p:cNvCxnSpPr/>
          <p:nvPr/>
        </p:nvCxnSpPr>
        <p:spPr>
          <a:xfrm rot="10800000">
            <a:off x="1991493" y="2390908"/>
            <a:ext cx="0" cy="23529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5" name="Google Shape;355;p10"/>
          <p:cNvSpPr txBox="1"/>
          <p:nvPr/>
        </p:nvSpPr>
        <p:spPr>
          <a:xfrm>
            <a:off x="9482100" y="2575150"/>
            <a:ext cx="3255900" cy="19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v5.5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Recuperación a nivel de objetos de Active Directory, compresión de respaldos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v5.6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Verificación con capturas de pantalla, exportación de configuraciones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v5.7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vSphere 6.0, </a:t>
            </a:r>
            <a:b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cifrado de repositorios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v5.9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Instalación en NAS de WD y Synology</a:t>
            </a:r>
            <a:endParaRPr sz="1300"/>
          </a:p>
        </p:txBody>
      </p:sp>
      <p:sp>
        <p:nvSpPr>
          <p:cNvPr id="356" name="Google Shape;356;p10"/>
          <p:cNvSpPr txBox="1"/>
          <p:nvPr/>
        </p:nvSpPr>
        <p:spPr>
          <a:xfrm>
            <a:off x="13275649" y="2794638"/>
            <a:ext cx="28491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v6.0 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Compatibilidad con AWS EC2, copia de respaldos 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v6.1 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Modo Hot Add, encadenamiento de jobs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v6.2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nuevos tipos de AWS EBS, compatibilidad con almacenamiento vMotion</a:t>
            </a:r>
            <a:endParaRPr sz="1300"/>
          </a:p>
        </p:txBody>
      </p:sp>
      <p:sp>
        <p:nvSpPr>
          <p:cNvPr id="357" name="Google Shape;357;p10"/>
          <p:cNvSpPr txBox="1"/>
          <p:nvPr/>
        </p:nvSpPr>
        <p:spPr>
          <a:xfrm>
            <a:off x="9497133" y="7574967"/>
            <a:ext cx="3971400" cy="3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v9.2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de Microsoft Office 365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v9.2.1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Integración con APTARE IT Analytics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v9.3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con Oracle RMAN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v9.4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en AWS S3, OLR a la ubicación original para Exchange y Active Directory, P2V instantáneo, exclusión de bloques sin usar y eliminados, control de accesos basado en roles, respaldo de máquinas virtuales tolerantes a fallos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v10.0 </a:t>
            </a: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Compatibilidad con VMware vSphere 7, </a:t>
            </a:r>
            <a:b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respaldo en Wasabi, recuperación completa P2V,</a:t>
            </a:r>
            <a:b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respaldo de estaciones de trabajo Linux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v10.1 </a:t>
            </a: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Respaldo de OneDrive para la Empresa,</a:t>
            </a:r>
            <a:r>
              <a:rPr lang="es-419" sz="1300"/>
              <a:t> </a:t>
            </a:r>
            <a:r>
              <a:rPr b="0" i="0" lang="es-419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integración con HPE StoreOnce Catalyst</a:t>
            </a:r>
            <a:endParaRPr sz="1300"/>
          </a:p>
        </p:txBody>
      </p:sp>
      <p:sp>
        <p:nvSpPr>
          <p:cNvPr id="358" name="Google Shape;358;p10"/>
          <p:cNvSpPr txBox="1"/>
          <p:nvPr/>
        </p:nvSpPr>
        <p:spPr>
          <a:xfrm>
            <a:off x="1983368" y="7591508"/>
            <a:ext cx="31701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v7.4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Recuperación automática de máquinas virtuales, recuperación de archivos en el origen, autorrespaldo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v7.5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Compatibilidad con vSphere 6.7, recuperación entre plataformas, limitación del ancho de banda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v8.0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Recuperación del sitio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v8.1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Protección de datos basada en políticas, recuperación universal de objetos, instalación de certificados SSL</a:t>
            </a:r>
            <a:endParaRPr sz="1300"/>
          </a:p>
        </p:txBody>
      </p:sp>
      <p:sp>
        <p:nvSpPr>
          <p:cNvPr id="359" name="Google Shape;359;p10"/>
          <p:cNvSpPr txBox="1"/>
          <p:nvPr/>
        </p:nvSpPr>
        <p:spPr>
          <a:xfrm>
            <a:off x="5740246" y="7574954"/>
            <a:ext cx="3369300" cy="19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v8.5 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Compatibilidad con Nutanix, replicación desde respaldos,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actualizaciones automáticas, instalación</a:t>
            </a:r>
            <a:b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en Raspberry Pi y FreeNAS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v9.0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Respaldo de Windows Server, </a:t>
            </a:r>
            <a:b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Hyper-V 2019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v9.1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nativo en cinta, respaldo de servidores Linux, verificación instantánea</a:t>
            </a:r>
            <a:endParaRPr sz="1300"/>
          </a:p>
        </p:txBody>
      </p:sp>
      <p:sp>
        <p:nvSpPr>
          <p:cNvPr id="360" name="Google Shape;360;p10"/>
          <p:cNvSpPr txBox="1"/>
          <p:nvPr/>
        </p:nvSpPr>
        <p:spPr>
          <a:xfrm>
            <a:off x="17002525" y="2124449"/>
            <a:ext cx="3170100" cy="22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v7.0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Hyper-V, </a:t>
            </a:r>
            <a:b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exclusión de datos de intercambio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v7.1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clústeres de conmutación por error de Hyper-V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v7.2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Recuperación a nivel de objeto de SQL y truncamiento de registros, panel de control Calendar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v7.3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appliances </a:t>
            </a:r>
            <a:b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desduplicación</a:t>
            </a:r>
            <a:endParaRPr sz="1300"/>
          </a:p>
        </p:txBody>
      </p:sp>
      <p:sp>
        <p:nvSpPr>
          <p:cNvPr id="361" name="Google Shape;361;p10"/>
          <p:cNvSpPr txBox="1"/>
          <p:nvPr/>
        </p:nvSpPr>
        <p:spPr>
          <a:xfrm>
            <a:off x="1991475" y="2143677"/>
            <a:ext cx="3678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v1.0 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Instalación en Windows, </a:t>
            </a:r>
            <a:b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compatibilidad con VMware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v2.0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 Instalación en Ubuntu, </a:t>
            </a:r>
            <a:b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aceleración de la red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v3.0 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Recuperación a nivel de archivo, </a:t>
            </a:r>
            <a:b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integración con AWS en un solo clic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v3.2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 Instalación en RHEL y SLES, </a:t>
            </a:r>
            <a:b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modo de transporte SAN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v3.8</a:t>
            </a:r>
            <a:r>
              <a:rPr b="0" i="0" lang="es-419" sz="1200" u="none" cap="none" strike="noStrike">
                <a:solidFill>
                  <a:srgbClr val="02101B"/>
                </a:solidFill>
                <a:latin typeface="Roboto"/>
                <a:ea typeface="Roboto"/>
                <a:cs typeface="Roboto"/>
                <a:sym typeface="Roboto"/>
              </a:rPr>
              <a:t> Seeding de jobs, compatibilidad con Windows Server 2012 R2</a:t>
            </a:r>
            <a:endParaRPr sz="1300"/>
          </a:p>
        </p:txBody>
      </p:sp>
      <p:sp>
        <p:nvSpPr>
          <p:cNvPr id="362" name="Google Shape;362;p10"/>
          <p:cNvSpPr txBox="1"/>
          <p:nvPr/>
        </p:nvSpPr>
        <p:spPr>
          <a:xfrm>
            <a:off x="5746725" y="2575150"/>
            <a:ext cx="3369300" cy="19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v3.9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Opciones multiinquilino, autoservicio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v4.0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Recuperación a nivel de objeto y truncamiento de registros para Exchange, </a:t>
            </a:r>
            <a:b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Verificación de respaldos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v4.1 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Kit con API para desarrolladores, </a:t>
            </a:r>
            <a:b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clústeres de almacenamiento de datos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v5.0</a:t>
            </a:r>
            <a:r>
              <a:rPr b="0" i="0" lang="es-419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Flash VM Boot</a:t>
            </a:r>
            <a:endParaRPr sz="1300"/>
          </a:p>
        </p:txBody>
      </p:sp>
      <p:cxnSp>
        <p:nvCxnSpPr>
          <p:cNvPr id="363" name="Google Shape;363;p10"/>
          <p:cNvCxnSpPr>
            <a:stCxn id="364" idx="1"/>
          </p:cNvCxnSpPr>
          <p:nvPr/>
        </p:nvCxnSpPr>
        <p:spPr>
          <a:xfrm rot="10800000">
            <a:off x="17002605" y="7363096"/>
            <a:ext cx="7500" cy="16881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5" name="Google Shape;365;p10"/>
          <p:cNvSpPr txBox="1"/>
          <p:nvPr/>
        </p:nvSpPr>
        <p:spPr>
          <a:xfrm>
            <a:off x="905273" y="768734"/>
            <a:ext cx="118467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NAKIVO Backup &amp; Replication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419" sz="3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Hitos</a:t>
            </a:r>
            <a:endParaRPr/>
          </a:p>
        </p:txBody>
      </p:sp>
      <p:pic>
        <p:nvPicPr>
          <p:cNvPr id="366" name="Google Shape;36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1145" y="4672184"/>
            <a:ext cx="17189736" cy="301055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0"/>
          <p:cNvSpPr txBox="1"/>
          <p:nvPr/>
        </p:nvSpPr>
        <p:spPr>
          <a:xfrm>
            <a:off x="17010105" y="7540996"/>
            <a:ext cx="3046500" cy="30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419" sz="1200" u="none" cap="none" strike="noStrike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v10.6</a:t>
            </a:r>
            <a:r>
              <a:rPr b="0" i="0" lang="es-419" sz="1200" u="none" cap="none" strike="noStrike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Respaldo de NAS , AMI reforzada, respaldo de grupos de Microsoft 365, compatibilidad con bases de datos externas, respaldo desde instantáneas de almacenamiento HPE Nimble</a:t>
            </a:r>
            <a:endParaRPr sz="1300"/>
          </a:p>
        </p:txBody>
      </p:sp>
      <p:cxnSp>
        <p:nvCxnSpPr>
          <p:cNvPr id="367" name="Google Shape;367;p10"/>
          <p:cNvCxnSpPr/>
          <p:nvPr/>
        </p:nvCxnSpPr>
        <p:spPr>
          <a:xfrm>
            <a:off x="945385" y="21155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1"/>
          <p:cNvSpPr txBox="1"/>
          <p:nvPr>
            <p:ph idx="4294967295" type="title"/>
          </p:nvPr>
        </p:nvSpPr>
        <p:spPr>
          <a:xfrm>
            <a:off x="923637" y="4613503"/>
            <a:ext cx="18256500" cy="26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4400"/>
              </a:spcBef>
              <a:spcAft>
                <a:spcPts val="0"/>
              </a:spcAft>
              <a:buSzPts val="1300"/>
              <a:buNone/>
            </a:pPr>
            <a:r>
              <a:rPr lang="es-419" sz="7300">
                <a:solidFill>
                  <a:srgbClr val="F9F9F9"/>
                </a:solidFill>
              </a:rPr>
              <a:t>Respaldo de NAS</a:t>
            </a:r>
            <a:r>
              <a:rPr baseline="30000" lang="es-419" sz="7300">
                <a:solidFill>
                  <a:schemeClr val="lt1"/>
                </a:solidFill>
              </a:rPr>
              <a:t>NUEVO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"/>
          <p:cNvSpPr txBox="1"/>
          <p:nvPr/>
        </p:nvSpPr>
        <p:spPr>
          <a:xfrm>
            <a:off x="923075" y="857050"/>
            <a:ext cx="77007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s-419" sz="3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de NAS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12"/>
          <p:cNvSpPr txBox="1"/>
          <p:nvPr/>
        </p:nvSpPr>
        <p:spPr>
          <a:xfrm>
            <a:off x="695450" y="2977300"/>
            <a:ext cx="9015300" cy="6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-3556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de recursos compartidos de red de tipo CIFS o NFS alojados en dispositivos NAS o en máquinas Windows y Linux.</a:t>
            </a:r>
            <a:endParaRPr/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Creación sencilla de </a:t>
            </a:r>
            <a: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respaldos y copias de respaldo de recursos compartidos enteros o carpetas específicas dentro de ellos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para enviarlos fuera del sitio.</a:t>
            </a:r>
            <a:endParaRPr/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445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Recuperación de recursos compartidos de red enteros o archivos y carpetas específicos dentro de ellos. </a:t>
            </a:r>
            <a:endParaRPr/>
          </a:p>
          <a:p>
            <a:pPr indent="-355600" lvl="0" marL="4445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Recuperación de datos en una ubicación personalizada de un recurso compartido CIFS o NFS para enviarlos por correo electrónico o descargarlos en un navegador.</a:t>
            </a:r>
            <a:endParaRPr/>
          </a:p>
        </p:txBody>
      </p:sp>
      <p:cxnSp>
        <p:nvCxnSpPr>
          <p:cNvPr id="381" name="Google Shape;381;p12"/>
          <p:cNvCxnSpPr/>
          <p:nvPr/>
        </p:nvCxnSpPr>
        <p:spPr>
          <a:xfrm>
            <a:off x="945385" y="1602360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2" name="Google Shape;3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4525" y="2451464"/>
            <a:ext cx="8100751" cy="6971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"/>
          <p:cNvSpPr txBox="1"/>
          <p:nvPr>
            <p:ph idx="4294967295" type="title"/>
          </p:nvPr>
        </p:nvSpPr>
        <p:spPr>
          <a:xfrm>
            <a:off x="923650" y="4613525"/>
            <a:ext cx="18256800" cy="2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419" sz="7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NAKIVO Backup &amp;</a:t>
            </a:r>
            <a:r>
              <a:rPr lang="es-419" sz="7000">
                <a:solidFill>
                  <a:srgbClr val="FFFFFF"/>
                </a:solidFill>
              </a:rPr>
              <a:t> </a:t>
            </a:r>
            <a:r>
              <a:rPr b="1" lang="es-419" sz="7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Replication v10.</a:t>
            </a:r>
            <a:r>
              <a:rPr lang="es-419" sz="7000">
                <a:solidFill>
                  <a:srgbClr val="FFFFFF"/>
                </a:solidFill>
              </a:rPr>
              <a:t>6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s-419" sz="5000">
                <a:solidFill>
                  <a:srgbClr val="FFFFFF"/>
                </a:solidFill>
              </a:rPr>
              <a:t>¿Cuáles son las novedades?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4"/>
          <p:cNvSpPr/>
          <p:nvPr/>
        </p:nvSpPr>
        <p:spPr>
          <a:xfrm>
            <a:off x="445225" y="3866300"/>
            <a:ext cx="71538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-330200" lvl="0" marL="749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de recursos compartidos en dispositivos NAS o en máquinas Windows y Linux</a:t>
            </a:r>
            <a:endParaRPr/>
          </a:p>
          <a:p>
            <a:pPr indent="-330200" lvl="0" marL="749300" marR="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Creación de jobs de respaldo, copia de respaldo y recuperación de recursos compartidos enteros o carpetas específicas dentro de ellos </a:t>
            </a:r>
            <a:endParaRPr/>
          </a:p>
          <a:p>
            <a:pPr indent="-330200" lvl="0" marL="749300" marR="0" rtl="0" algn="l">
              <a:lnSpc>
                <a:spcPct val="115000"/>
              </a:lnSpc>
              <a:spcBef>
                <a:spcPts val="2200"/>
              </a:spcBef>
              <a:spcAft>
                <a:spcPts val="220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Protocolos compatibles: NFS 3.x, </a:t>
            </a:r>
            <a:b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SMB 2.x y SMB 3.x</a:t>
            </a:r>
            <a:endParaRPr/>
          </a:p>
        </p:txBody>
      </p:sp>
      <p:sp>
        <p:nvSpPr>
          <p:cNvPr id="395" name="Google Shape;395;p14"/>
          <p:cNvSpPr txBox="1"/>
          <p:nvPr/>
        </p:nvSpPr>
        <p:spPr>
          <a:xfrm>
            <a:off x="944315" y="862200"/>
            <a:ext cx="8805300" cy="1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Respaldo de NAS</a:t>
            </a:r>
            <a:endParaRPr/>
          </a:p>
        </p:txBody>
      </p:sp>
      <p:cxnSp>
        <p:nvCxnSpPr>
          <p:cNvPr id="396" name="Google Shape;396;p14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97" name="Google Shape;3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9625" y="1965938"/>
            <a:ext cx="9201623" cy="737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"/>
          <p:cNvSpPr txBox="1"/>
          <p:nvPr/>
        </p:nvSpPr>
        <p:spPr>
          <a:xfrm>
            <a:off x="922925" y="862200"/>
            <a:ext cx="8805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Respaldo de grupos de Microsoft 365</a:t>
            </a:r>
            <a:endParaRPr/>
          </a:p>
        </p:txBody>
      </p:sp>
      <p:sp>
        <p:nvSpPr>
          <p:cNvPr id="404" name="Google Shape;404;p15"/>
          <p:cNvSpPr/>
          <p:nvPr/>
        </p:nvSpPr>
        <p:spPr>
          <a:xfrm>
            <a:off x="813100" y="3710925"/>
            <a:ext cx="7153800" cy="42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lang="es-419" sz="2500">
                <a:latin typeface="Roboto"/>
                <a:ea typeface="Roboto"/>
                <a:cs typeface="Roboto"/>
                <a:sym typeface="Roboto"/>
              </a:rPr>
              <a:t>Protección de grupos de Microsoft 365 contra las pérdidas de datos y los periodos de inactividad</a:t>
            </a:r>
            <a:endParaRPr sz="25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lang="es-419" sz="2500">
                <a:latin typeface="Roboto"/>
                <a:ea typeface="Roboto"/>
                <a:cs typeface="Roboto"/>
                <a:sym typeface="Roboto"/>
              </a:rPr>
              <a:t>Respaldo y restauración de buzones de grupo (incluyendo correos, archivos y elementos de OneNote)</a:t>
            </a:r>
            <a:endParaRPr sz="25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lang="es-419" sz="2500">
                <a:latin typeface="Roboto"/>
                <a:ea typeface="Roboto"/>
                <a:cs typeface="Roboto"/>
                <a:sym typeface="Roboto"/>
              </a:rPr>
              <a:t>Respaldo y restauración de sitios de grupo (incluyendo subsitios, listas y bibliotecas de documentos)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05" name="Google Shape;405;p15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6" name="Google Shape;4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1225" y="2565600"/>
            <a:ext cx="8679726" cy="874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/>
          <p:nvPr/>
        </p:nvSpPr>
        <p:spPr>
          <a:xfrm>
            <a:off x="945886" y="4335855"/>
            <a:ext cx="7767900" cy="42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06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Respaldo de máquinas virtuales de VMware vSphere alojadas en dispositivos de almacenamiento HPE Nimble desde instantáneas del almacenamiento en lugar de instantáneas normales.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2200"/>
              </a:spcBef>
              <a:spcAft>
                <a:spcPts val="220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Reducción de la carga del entorno de producción.</a:t>
            </a:r>
            <a:endParaRPr/>
          </a:p>
        </p:txBody>
      </p:sp>
      <p:sp>
        <p:nvSpPr>
          <p:cNvPr id="412" name="Google Shape;412;p16"/>
          <p:cNvSpPr txBox="1"/>
          <p:nvPr/>
        </p:nvSpPr>
        <p:spPr>
          <a:xfrm>
            <a:off x="946583" y="862200"/>
            <a:ext cx="90303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Respaldo desde instantáneas del almacenamiento de Nimble</a:t>
            </a:r>
            <a:endParaRPr/>
          </a:p>
        </p:txBody>
      </p:sp>
      <p:pic>
        <p:nvPicPr>
          <p:cNvPr id="413" name="Google Shape;4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1010" y="2691785"/>
            <a:ext cx="7489512" cy="5925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16"/>
          <p:cNvCxnSpPr/>
          <p:nvPr/>
        </p:nvCxnSpPr>
        <p:spPr>
          <a:xfrm>
            <a:off x="945385" y="2175509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7"/>
          <p:cNvSpPr/>
          <p:nvPr/>
        </p:nvSpPr>
        <p:spPr>
          <a:xfrm>
            <a:off x="810868" y="3846953"/>
            <a:ext cx="8946000" cy="4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-342900" lvl="0" marL="406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Creación de respaldos inmutables en el repositorio de respaldos Linux reforzado desplegado en la AMI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Almacenamiento de datos críticos para la empresa en el estado de una única escritura y múltiples lecturas (WORM).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 respaldos inmutables no se pueden cifrar, modificar ni eliminar, pero se pueden utilizar para la recuperación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Una vez establecido el periodo de inmutabilidad, ningún usuario pueden modificarlo o cancelarlo</a:t>
            </a:r>
            <a:endParaRPr/>
          </a:p>
        </p:txBody>
      </p:sp>
      <p:sp>
        <p:nvSpPr>
          <p:cNvPr id="421" name="Google Shape;421;p17"/>
          <p:cNvSpPr txBox="1"/>
          <p:nvPr/>
        </p:nvSpPr>
        <p:spPr>
          <a:xfrm>
            <a:off x="942025" y="862200"/>
            <a:ext cx="66156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AMI reforzada</a:t>
            </a:r>
            <a:endParaRPr/>
          </a:p>
        </p:txBody>
      </p:sp>
      <p:cxnSp>
        <p:nvCxnSpPr>
          <p:cNvPr id="422" name="Google Shape;422;p17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3" name="Google Shape;4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2075" y="1809350"/>
            <a:ext cx="7160051" cy="82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8"/>
          <p:cNvSpPr/>
          <p:nvPr/>
        </p:nvSpPr>
        <p:spPr>
          <a:xfrm>
            <a:off x="830709" y="4151753"/>
            <a:ext cx="8968500" cy="3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-342900" lvl="0" marL="406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ambio de la base de datos H2 interna a la base de datos externa en el componente principal de la solución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Creación de una nueva base de datos o uso de una existente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Base de datos externa compatible: PostgreSQL v10-v14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Comprobación automática de la capacidad de rendimiento</a:t>
            </a:r>
            <a:endParaRPr/>
          </a:p>
          <a:p>
            <a:pPr indent="-342900" lvl="0" marL="406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2FA"/>
              </a:buClr>
              <a:buSzPts val="2200"/>
              <a:buFont typeface="Roboto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Disponible en todas las ediciones de NAKIVO Backup &amp; Replication</a:t>
            </a:r>
            <a:endParaRPr/>
          </a:p>
        </p:txBody>
      </p:sp>
      <p:sp>
        <p:nvSpPr>
          <p:cNvPr id="430" name="Google Shape;430;p18"/>
          <p:cNvSpPr txBox="1"/>
          <p:nvPr/>
        </p:nvSpPr>
        <p:spPr>
          <a:xfrm>
            <a:off x="946583" y="862200"/>
            <a:ext cx="6615600" cy="1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Compatibilidad con bases </a:t>
            </a:r>
            <a:b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datos externas</a:t>
            </a:r>
            <a:endParaRPr/>
          </a:p>
        </p:txBody>
      </p:sp>
      <p:cxnSp>
        <p:nvCxnSpPr>
          <p:cNvPr id="431" name="Google Shape;431;p18"/>
          <p:cNvCxnSpPr/>
          <p:nvPr/>
        </p:nvCxnSpPr>
        <p:spPr>
          <a:xfrm>
            <a:off x="945385" y="2211746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2" name="Google Shape;43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9750" y="2599175"/>
            <a:ext cx="9066750" cy="61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9"/>
          <p:cNvSpPr txBox="1"/>
          <p:nvPr>
            <p:ph idx="4294967295" type="title"/>
          </p:nvPr>
        </p:nvSpPr>
        <p:spPr>
          <a:xfrm>
            <a:off x="2383450" y="4610675"/>
            <a:ext cx="15337200" cy="20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419" sz="7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Despliegue</a:t>
            </a:r>
            <a:br>
              <a:rPr lang="es-419"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s-419" sz="5000">
                <a:solidFill>
                  <a:srgbClr val="FFFFFF"/>
                </a:solidFill>
              </a:rPr>
              <a:t>Instalación multisistema. Protección total. </a:t>
            </a:r>
            <a:r>
              <a:rPr lang="es-419" sz="5400">
                <a:solidFill>
                  <a:srgbClr val="FFFFFF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075" y="6487924"/>
            <a:ext cx="5558125" cy="154094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" name="Google Shape;178;p2"/>
          <p:cNvSpPr txBox="1"/>
          <p:nvPr/>
        </p:nvSpPr>
        <p:spPr>
          <a:xfrm>
            <a:off x="1597038" y="5440008"/>
            <a:ext cx="421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clientes de pago en 140 países</a:t>
            </a:r>
            <a:endParaRPr/>
          </a:p>
        </p:txBody>
      </p:sp>
      <p:sp>
        <p:nvSpPr>
          <p:cNvPr id="179" name="Google Shape;179;p2"/>
          <p:cNvSpPr txBox="1"/>
          <p:nvPr/>
        </p:nvSpPr>
        <p:spPr>
          <a:xfrm>
            <a:off x="2202288" y="4639733"/>
            <a:ext cx="29997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es-419" sz="5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 de 16 000</a:t>
            </a:r>
            <a:endParaRPr/>
          </a:p>
        </p:txBody>
      </p:sp>
      <p:sp>
        <p:nvSpPr>
          <p:cNvPr id="180" name="Google Shape;180;p2"/>
          <p:cNvSpPr txBox="1"/>
          <p:nvPr/>
        </p:nvSpPr>
        <p:spPr>
          <a:xfrm>
            <a:off x="1597038" y="7329832"/>
            <a:ext cx="421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socios de canal en todo el mundo</a:t>
            </a:r>
            <a:endParaRPr/>
          </a:p>
        </p:txBody>
      </p:sp>
      <p:sp>
        <p:nvSpPr>
          <p:cNvPr id="181" name="Google Shape;181;p2"/>
          <p:cNvSpPr txBox="1"/>
          <p:nvPr/>
        </p:nvSpPr>
        <p:spPr>
          <a:xfrm>
            <a:off x="1258825" y="6529550"/>
            <a:ext cx="4886700" cy="959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es-419" sz="5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 de 6800</a:t>
            </a:r>
            <a:endParaRPr/>
          </a:p>
        </p:txBody>
      </p:sp>
      <p:sp>
        <p:nvSpPr>
          <p:cNvPr id="182" name="Google Shape;182;p2"/>
          <p:cNvSpPr txBox="1"/>
          <p:nvPr/>
        </p:nvSpPr>
        <p:spPr>
          <a:xfrm>
            <a:off x="923075" y="862199"/>
            <a:ext cx="64194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Visión general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Quiénes somos</a:t>
            </a:r>
            <a:endParaRPr/>
          </a:p>
        </p:txBody>
      </p:sp>
      <p:cxnSp>
        <p:nvCxnSpPr>
          <p:cNvPr id="183" name="Google Shape;183;p2"/>
          <p:cNvCxnSpPr/>
          <p:nvPr/>
        </p:nvCxnSpPr>
        <p:spPr>
          <a:xfrm>
            <a:off x="923075" y="2197419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2"/>
          <p:cNvSpPr txBox="1"/>
          <p:nvPr/>
        </p:nvSpPr>
        <p:spPr>
          <a:xfrm>
            <a:off x="7788825" y="3956200"/>
            <a:ext cx="11938800" cy="4756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Empresa</a:t>
            </a:r>
            <a:r>
              <a:rPr b="0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Privada, fundada en 2012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Sede central: </a:t>
            </a:r>
            <a:r>
              <a:rPr b="0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Sparks, NV, Estados Unidos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Empleados:</a:t>
            </a:r>
            <a:r>
              <a:rPr b="0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Más de 250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Solución</a:t>
            </a:r>
            <a:r>
              <a:rPr b="0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NAKIVO Backup &amp; Replication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Mercado</a:t>
            </a:r>
            <a:r>
              <a:rPr b="0" i="0" lang="es-419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Protección de datos, recuperación ante desastres</a:t>
            </a:r>
            <a:endParaRPr/>
          </a:p>
        </p:txBody>
      </p:sp>
      <p:pic>
        <p:nvPicPr>
          <p:cNvPr id="185" name="Google Shape;18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075" y="4801500"/>
            <a:ext cx="5558125" cy="154094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"/>
          <p:cNvSpPr txBox="1"/>
          <p:nvPr/>
        </p:nvSpPr>
        <p:spPr>
          <a:xfrm>
            <a:off x="1597038" y="5650129"/>
            <a:ext cx="421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clientes de pago en 166 países</a:t>
            </a:r>
            <a:endParaRPr/>
          </a:p>
        </p:txBody>
      </p:sp>
      <p:sp>
        <p:nvSpPr>
          <p:cNvPr id="187" name="Google Shape;187;p2"/>
          <p:cNvSpPr txBox="1"/>
          <p:nvPr/>
        </p:nvSpPr>
        <p:spPr>
          <a:xfrm>
            <a:off x="1138925" y="4849850"/>
            <a:ext cx="51264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es-419" sz="5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 de 20 000</a:t>
            </a:r>
            <a:endParaRPr/>
          </a:p>
        </p:txBody>
      </p:sp>
      <p:cxnSp>
        <p:nvCxnSpPr>
          <p:cNvPr id="188" name="Google Shape;188;p2"/>
          <p:cNvCxnSpPr/>
          <p:nvPr/>
        </p:nvCxnSpPr>
        <p:spPr>
          <a:xfrm rot="10800000">
            <a:off x="7187725" y="3905125"/>
            <a:ext cx="0" cy="4865100"/>
          </a:xfrm>
          <a:prstGeom prst="straightConnector1">
            <a:avLst/>
          </a:prstGeom>
          <a:noFill/>
          <a:ln cap="flat" cmpd="sng" w="76200">
            <a:solidFill>
              <a:srgbClr val="E8EDF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4" name="Google Shape;444;p20"/>
          <p:cNvGraphicFramePr/>
          <p:nvPr/>
        </p:nvGraphicFramePr>
        <p:xfrm>
          <a:off x="948936" y="368111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{7EB34A6B-50E5-49C1-90A4-15FE29C1DF51}</a:tableStyleId>
              </a:tblPr>
              <a:tblGrid>
                <a:gridCol w="2241850"/>
                <a:gridCol w="9208575"/>
              </a:tblGrid>
              <a:tr h="1101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s-419" sz="2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Linux</a:t>
                      </a:r>
                      <a:endParaRPr/>
                    </a:p>
                  </a:txBody>
                  <a:tcPr marT="5075" marB="0" marR="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2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101B"/>
                        </a:buClr>
                        <a:buSzPts val="2600"/>
                        <a:buFont typeface="Arial"/>
                        <a:buNone/>
                      </a:pP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RHEL </a:t>
                      </a: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7.4</a:t>
                      </a:r>
                      <a:r>
                        <a:rPr lang="es-419" sz="2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(64-bit)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Ubuntu 16.04</a:t>
                      </a:r>
                      <a:r>
                        <a:rPr lang="es-419" sz="2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.04 (64-bit)</a:t>
                      </a:r>
                      <a:b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 SLES 12 SP3 </a:t>
                      </a:r>
                      <a:r>
                        <a:rPr lang="es-419" sz="2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- 15 SP2 </a:t>
                      </a:r>
                      <a:r>
                        <a:rPr lang="es-419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(64-bit)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142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s-419" sz="2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Windows</a:t>
                      </a:r>
                      <a:endParaRPr/>
                    </a:p>
                  </a:txBody>
                  <a:tcPr marT="5075" marB="0" marR="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2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Windows Server 2008 R2</a:t>
                      </a:r>
                      <a:r>
                        <a:rPr lang="es-419" sz="2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r>
                        <a:rPr lang="es-419" sz="2600" u="none" cap="none" strike="noStrike">
                          <a:solidFill>
                            <a:srgbClr val="3C40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 (21H2) (x64)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y Windows</a:t>
                      </a: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r>
                        <a:rPr lang="es-419" sz="2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(21H2)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</a:t>
                      </a: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T="5075" marB="0" marR="0" marL="0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839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s-419" sz="2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Appliances virtuales</a:t>
                      </a:r>
                      <a:endParaRPr/>
                    </a:p>
                  </a:txBody>
                  <a:tcPr marT="5075" marB="0" marR="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2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Appliances virtuales de VMware y de Nutanix</a:t>
                      </a:r>
                      <a:endParaRPr/>
                    </a:p>
                  </a:txBody>
                  <a:tcPr marT="5075" marB="0" marR="0" marL="0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93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s-419" sz="2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 la nube</a:t>
                      </a:r>
                      <a:endParaRPr/>
                    </a:p>
                  </a:txBody>
                  <a:tcPr marT="5075" marB="0" marR="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2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 </a:t>
                      </a:r>
                      <a:r>
                        <a:rPr b="0"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EC2 AMI</a:t>
                      </a:r>
                      <a:endParaRPr/>
                    </a:p>
                  </a:txBody>
                  <a:tcPr marT="5075" marB="0" marR="0" marL="0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120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s-419" sz="2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NAS</a:t>
                      </a:r>
                      <a:endParaRPr/>
                    </a:p>
                  </a:txBody>
                  <a:tcPr marT="5075" marB="0" marR="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2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QNAP, Synology, ASUSTOR, NETGEAR, </a:t>
                      </a:r>
                      <a:b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419" sz="2600" u="none" cap="none" strike="noStrike">
                          <a:solidFill>
                            <a:srgbClr val="0210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Western Digital y TrueNAS</a:t>
                      </a:r>
                      <a:endParaRPr/>
                    </a:p>
                  </a:txBody>
                  <a:tcPr marT="5075" marB="0" marR="0" marL="0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grpSp>
        <p:nvGrpSpPr>
          <p:cNvPr id="445" name="Google Shape;445;p20"/>
          <p:cNvGrpSpPr/>
          <p:nvPr/>
        </p:nvGrpSpPr>
        <p:grpSpPr>
          <a:xfrm>
            <a:off x="13812017" y="4790967"/>
            <a:ext cx="4872609" cy="2520006"/>
            <a:chOff x="13516067" y="3498661"/>
            <a:chExt cx="4872609" cy="2520006"/>
          </a:xfrm>
        </p:grpSpPr>
        <p:pic>
          <p:nvPicPr>
            <p:cNvPr descr="Image result for ram icon" id="446" name="Google Shape;446;p20"/>
            <p:cNvPicPr preferRelativeResize="0"/>
            <p:nvPr/>
          </p:nvPicPr>
          <p:blipFill rotWithShape="1">
            <a:blip r:embed="rId3">
              <a:alphaModFix/>
            </a:blip>
            <a:srcRect b="17495" l="0" r="0" t="21389"/>
            <a:stretch/>
          </p:blipFill>
          <p:spPr>
            <a:xfrm>
              <a:off x="16032155" y="3570669"/>
              <a:ext cx="2356521" cy="14401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7" name="Google Shape;447;p20"/>
            <p:cNvGrpSpPr/>
            <p:nvPr/>
          </p:nvGrpSpPr>
          <p:grpSpPr>
            <a:xfrm>
              <a:off x="13652448" y="3498661"/>
              <a:ext cx="1625397" cy="1625397"/>
              <a:chOff x="12779647" y="1283346"/>
              <a:chExt cx="1625397" cy="1625397"/>
            </a:xfrm>
          </p:grpSpPr>
          <p:pic>
            <p:nvPicPr>
              <p:cNvPr id="448" name="Google Shape;448;p2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2779647" y="1283346"/>
                <a:ext cx="1625397" cy="16253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9" name="Google Shape;449;p20"/>
              <p:cNvSpPr/>
              <p:nvPr/>
            </p:nvSpPr>
            <p:spPr>
              <a:xfrm>
                <a:off x="13235642" y="1872352"/>
                <a:ext cx="720000" cy="439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es-419" sz="1800" u="none" cap="none" strike="noStrike">
                    <a:solidFill>
                      <a:srgbClr val="38649A"/>
                    </a:solidFill>
                    <a:latin typeface="Lato"/>
                    <a:ea typeface="Lato"/>
                    <a:cs typeface="Lato"/>
                    <a:sym typeface="Lato"/>
                  </a:rPr>
                  <a:t>CPU</a:t>
                </a:r>
                <a:endParaRPr/>
              </a:p>
            </p:txBody>
          </p:sp>
        </p:grpSp>
        <p:sp>
          <p:nvSpPr>
            <p:cNvPr id="450" name="Google Shape;450;p20"/>
            <p:cNvSpPr txBox="1"/>
            <p:nvPr/>
          </p:nvSpPr>
          <p:spPr>
            <a:xfrm>
              <a:off x="16533788" y="5310667"/>
              <a:ext cx="1353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s-419" sz="3000" u="none" cap="none" strike="noStrike">
                  <a:solidFill>
                    <a:srgbClr val="38649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 GB</a:t>
              </a:r>
              <a:endParaRPr sz="400"/>
            </a:p>
          </p:txBody>
        </p:sp>
        <p:sp>
          <p:nvSpPr>
            <p:cNvPr id="451" name="Google Shape;451;p20"/>
            <p:cNvSpPr txBox="1"/>
            <p:nvPr/>
          </p:nvSpPr>
          <p:spPr>
            <a:xfrm>
              <a:off x="13516067" y="5307791"/>
              <a:ext cx="205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s-419" sz="3000" u="none" cap="none" strike="noStrike">
                  <a:solidFill>
                    <a:srgbClr val="38649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 núcleos</a:t>
              </a:r>
              <a:endParaRPr sz="400"/>
            </a:p>
          </p:txBody>
        </p:sp>
      </p:grpSp>
      <p:sp>
        <p:nvSpPr>
          <p:cNvPr id="452" name="Google Shape;452;p20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Opciones de despliegue</a:t>
            </a:r>
            <a:endParaRPr/>
          </a:p>
        </p:txBody>
      </p:sp>
      <p:cxnSp>
        <p:nvCxnSpPr>
          <p:cNvPr id="453" name="Google Shape;453;p20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 txBox="1"/>
          <p:nvPr/>
        </p:nvSpPr>
        <p:spPr>
          <a:xfrm>
            <a:off x="532600" y="4447000"/>
            <a:ext cx="8478900" cy="31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Instalación en NAS de Synology, QNAP, TrueNAS, NetGEAR, Asustor y WD 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Appliance de respaldo todo en uno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Respaldos hasta dos veces más rápidos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Reducción de la carga del entorno de producción</a:t>
            </a:r>
            <a:endParaRPr/>
          </a:p>
        </p:txBody>
      </p:sp>
      <p:sp>
        <p:nvSpPr>
          <p:cNvPr id="459" name="Google Shape;459;p21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Appliance de respaldo basado en NAS</a:t>
            </a:r>
            <a:endParaRPr/>
          </a:p>
        </p:txBody>
      </p:sp>
      <p:cxnSp>
        <p:nvCxnSpPr>
          <p:cNvPr id="460" name="Google Shape;460;p21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1" name="Google Shape;461;p21"/>
          <p:cNvPicPr preferRelativeResize="0"/>
          <p:nvPr/>
        </p:nvPicPr>
        <p:blipFill rotWithShape="1">
          <a:blip r:embed="rId3">
            <a:alphaModFix/>
          </a:blip>
          <a:srcRect b="0" l="19775" r="19777" t="0"/>
          <a:stretch/>
        </p:blipFill>
        <p:spPr>
          <a:xfrm>
            <a:off x="9847900" y="0"/>
            <a:ext cx="10256200" cy="11309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2"/>
          <p:cNvSpPr txBox="1"/>
          <p:nvPr>
            <p:ph idx="4294967295" type="title"/>
          </p:nvPr>
        </p:nvSpPr>
        <p:spPr>
          <a:xfrm>
            <a:off x="3884950" y="4661375"/>
            <a:ext cx="12334200" cy="19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419" sz="7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Respaldos</a:t>
            </a:r>
            <a:br>
              <a:rPr lang="es-419"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s-419" sz="5000">
                <a:solidFill>
                  <a:srgbClr val="FFFFFF"/>
                </a:solidFill>
              </a:rPr>
              <a:t>Rápidos. Pequeños. Fiables.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"/>
          <p:cNvSpPr txBox="1"/>
          <p:nvPr/>
        </p:nvSpPr>
        <p:spPr>
          <a:xfrm>
            <a:off x="538300" y="2841475"/>
            <a:ext cx="9789600" cy="70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de máquinas virtuales y en la nube 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de servidores y estaciones de trabajo físicos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de Microsoft 365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de Oracle con RMAN</a:t>
            </a:r>
            <a:endParaRPr/>
          </a:p>
          <a:p>
            <a:pPr indent="-44221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500"/>
              <a:buFont typeface="Arial"/>
              <a:buChar char="●"/>
            </a:pPr>
            <a:r>
              <a:rPr b="0" i="0" lang="es-419" sz="25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Respaldo de recursos compartidos NFS/SMB (CIFS)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Respaldos de VMware Cloud Director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coherente con las aplicaciones</a:t>
            </a:r>
            <a:b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(como Exchange, SQL o AD)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basado en políticas para ajustarse a ellas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Verificación instantánea de los respaldos</a:t>
            </a:r>
            <a:endParaRPr/>
          </a:p>
        </p:txBody>
      </p:sp>
      <p:grpSp>
        <p:nvGrpSpPr>
          <p:cNvPr id="473" name="Google Shape;473;p23"/>
          <p:cNvGrpSpPr/>
          <p:nvPr/>
        </p:nvGrpSpPr>
        <p:grpSpPr>
          <a:xfrm>
            <a:off x="15376674" y="5912455"/>
            <a:ext cx="2342550" cy="2618993"/>
            <a:chOff x="10464097" y="3091206"/>
            <a:chExt cx="2485200" cy="2869500"/>
          </a:xfrm>
        </p:grpSpPr>
        <p:sp>
          <p:nvSpPr>
            <p:cNvPr id="474" name="Google Shape;474;p23"/>
            <p:cNvSpPr/>
            <p:nvPr/>
          </p:nvSpPr>
          <p:spPr>
            <a:xfrm>
              <a:off x="10464097" y="3091206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75" name="Google Shape;475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68654" y="3890692"/>
              <a:ext cx="2304419" cy="1216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6" name="Google Shape;476;p23"/>
          <p:cNvGrpSpPr/>
          <p:nvPr/>
        </p:nvGrpSpPr>
        <p:grpSpPr>
          <a:xfrm>
            <a:off x="12948880" y="1858906"/>
            <a:ext cx="2342550" cy="2618993"/>
            <a:chOff x="9216051" y="941884"/>
            <a:chExt cx="2485200" cy="2869500"/>
          </a:xfrm>
        </p:grpSpPr>
        <p:sp>
          <p:nvSpPr>
            <p:cNvPr id="477" name="Google Shape;477;p23"/>
            <p:cNvSpPr/>
            <p:nvPr/>
          </p:nvSpPr>
          <p:spPr>
            <a:xfrm>
              <a:off x="9216051" y="941884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78" name="Google Shape;478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11172" y="2229764"/>
              <a:ext cx="1894913" cy="2937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Google Shape;479;p23"/>
          <p:cNvGrpSpPr/>
          <p:nvPr/>
        </p:nvGrpSpPr>
        <p:grpSpPr>
          <a:xfrm>
            <a:off x="15376674" y="1858906"/>
            <a:ext cx="2342550" cy="2618993"/>
            <a:chOff x="11701214" y="941861"/>
            <a:chExt cx="2485200" cy="2869500"/>
          </a:xfrm>
        </p:grpSpPr>
        <p:sp>
          <p:nvSpPr>
            <p:cNvPr id="480" name="Google Shape;480;p23"/>
            <p:cNvSpPr/>
            <p:nvPr/>
          </p:nvSpPr>
          <p:spPr>
            <a:xfrm>
              <a:off x="11701214" y="941861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81" name="Google Shape;481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089225" y="2020490"/>
              <a:ext cx="1829302" cy="7123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23"/>
          <p:cNvSpPr/>
          <p:nvPr/>
        </p:nvSpPr>
        <p:spPr>
          <a:xfrm>
            <a:off x="16583206" y="3894363"/>
            <a:ext cx="2342400" cy="2619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3" name="Google Shape;483;p23"/>
          <p:cNvGrpSpPr/>
          <p:nvPr/>
        </p:nvGrpSpPr>
        <p:grpSpPr>
          <a:xfrm>
            <a:off x="12948879" y="5912455"/>
            <a:ext cx="2342550" cy="2618993"/>
            <a:chOff x="16671559" y="941863"/>
            <a:chExt cx="2485200" cy="2869500"/>
          </a:xfrm>
        </p:grpSpPr>
        <p:sp>
          <p:nvSpPr>
            <p:cNvPr id="484" name="Google Shape;484;p23"/>
            <p:cNvSpPr/>
            <p:nvPr/>
          </p:nvSpPr>
          <p:spPr>
            <a:xfrm>
              <a:off x="16671559" y="941863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85" name="Google Shape;485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366245" y="2048761"/>
              <a:ext cx="1095761" cy="6557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6" name="Google Shape;486;p23"/>
          <p:cNvGrpSpPr/>
          <p:nvPr/>
        </p:nvGrpSpPr>
        <p:grpSpPr>
          <a:xfrm>
            <a:off x="11752096" y="7939926"/>
            <a:ext cx="2342550" cy="2618993"/>
            <a:chOff x="15454616" y="3064285"/>
            <a:chExt cx="2485200" cy="2869500"/>
          </a:xfrm>
        </p:grpSpPr>
        <p:sp>
          <p:nvSpPr>
            <p:cNvPr id="487" name="Google Shape;487;p23"/>
            <p:cNvSpPr/>
            <p:nvPr/>
          </p:nvSpPr>
          <p:spPr>
            <a:xfrm>
              <a:off x="15454616" y="3064285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88" name="Google Shape;488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5835000" y="4085382"/>
              <a:ext cx="1724381" cy="827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9" name="Google Shape;489;p23"/>
          <p:cNvGrpSpPr/>
          <p:nvPr/>
        </p:nvGrpSpPr>
        <p:grpSpPr>
          <a:xfrm>
            <a:off x="14164238" y="7939926"/>
            <a:ext cx="2342550" cy="2618993"/>
            <a:chOff x="14201358" y="5205108"/>
            <a:chExt cx="2485200" cy="2869500"/>
          </a:xfrm>
        </p:grpSpPr>
        <p:sp>
          <p:nvSpPr>
            <p:cNvPr id="490" name="Google Shape;490;p23"/>
            <p:cNvSpPr/>
            <p:nvPr/>
          </p:nvSpPr>
          <p:spPr>
            <a:xfrm>
              <a:off x="14201358" y="5205108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91" name="Google Shape;491;p2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4496481" y="6419768"/>
              <a:ext cx="1894910" cy="5785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2" name="Google Shape;492;p23"/>
          <p:cNvGrpSpPr/>
          <p:nvPr/>
        </p:nvGrpSpPr>
        <p:grpSpPr>
          <a:xfrm>
            <a:off x="16583205" y="7939926"/>
            <a:ext cx="2342550" cy="2618993"/>
            <a:chOff x="12963300" y="7360989"/>
            <a:chExt cx="2485200" cy="2869500"/>
          </a:xfrm>
        </p:grpSpPr>
        <p:sp>
          <p:nvSpPr>
            <p:cNvPr id="493" name="Google Shape;493;p23"/>
            <p:cNvSpPr/>
            <p:nvPr/>
          </p:nvSpPr>
          <p:spPr>
            <a:xfrm>
              <a:off x="12963300" y="7360989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94" name="Google Shape;494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167870" y="8561466"/>
              <a:ext cx="2048800" cy="4804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5" name="Google Shape;495;p23"/>
          <p:cNvSpPr/>
          <p:nvPr/>
        </p:nvSpPr>
        <p:spPr>
          <a:xfrm>
            <a:off x="11752098" y="3894363"/>
            <a:ext cx="2342400" cy="2619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96" name="Google Shape;496;p23"/>
          <p:cNvGrpSpPr/>
          <p:nvPr/>
        </p:nvGrpSpPr>
        <p:grpSpPr>
          <a:xfrm>
            <a:off x="14164239" y="3894362"/>
            <a:ext cx="2342550" cy="2618993"/>
            <a:chOff x="11716789" y="5521623"/>
            <a:chExt cx="2485200" cy="2869500"/>
          </a:xfrm>
        </p:grpSpPr>
        <p:sp>
          <p:nvSpPr>
            <p:cNvPr id="497" name="Google Shape;497;p23"/>
            <p:cNvSpPr/>
            <p:nvPr/>
          </p:nvSpPr>
          <p:spPr>
            <a:xfrm>
              <a:off x="11716789" y="5521623"/>
              <a:ext cx="2485200" cy="2869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98" name="Google Shape;498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2081638" y="6800772"/>
              <a:ext cx="1724375" cy="222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9" name="Google Shape;499;p23"/>
          <p:cNvSpPr txBox="1"/>
          <p:nvPr/>
        </p:nvSpPr>
        <p:spPr>
          <a:xfrm>
            <a:off x="923075" y="862200"/>
            <a:ext cx="14453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de entornos físicos, virtuales, de SaaS y en la nube</a:t>
            </a:r>
            <a:endParaRPr/>
          </a:p>
        </p:txBody>
      </p:sp>
      <p:cxnSp>
        <p:nvCxnSpPr>
          <p:cNvPr id="500" name="Google Shape;500;p23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1" name="Google Shape;501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082946" y="4845300"/>
            <a:ext cx="1700916" cy="6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7017020" y="4749047"/>
            <a:ext cx="1430404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4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Respaldos resilientes al ransomware</a:t>
            </a:r>
            <a:endParaRPr/>
          </a:p>
        </p:txBody>
      </p:sp>
      <p:cxnSp>
        <p:nvCxnSpPr>
          <p:cNvPr id="508" name="Google Shape;508;p24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9" name="Google Shape;509;p24"/>
          <p:cNvSpPr/>
          <p:nvPr/>
        </p:nvSpPr>
        <p:spPr>
          <a:xfrm>
            <a:off x="415950" y="2914775"/>
            <a:ext cx="7857600" cy="7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en cinta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Respaldos incrementales</a:t>
            </a:r>
            <a:r>
              <a:rPr lang="es-419" sz="2600"/>
              <a:t> 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completos en cinta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Respaldos aislados de la red</a:t>
            </a:r>
            <a: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: Almacenamiento de respaldos fuera de línea para maximizar la protección contra el ransomware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Respaldos inmutables</a:t>
            </a:r>
            <a:endParaRPr/>
          </a:p>
          <a:p>
            <a:pPr indent="-393700" lvl="0" marL="1371600" marR="4191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-"/>
            </a:pPr>
            <a: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Opción de activar el bloqueo de objetos de S3 en los respaldos enviados a buckets de Amazon S3</a:t>
            </a:r>
            <a:endParaRPr/>
          </a:p>
          <a:p>
            <a:pPr indent="-393700" lvl="0" marL="1371600" marR="4191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600"/>
              <a:buFont typeface="Arial"/>
              <a:buChar char="-"/>
            </a:pPr>
            <a:r>
              <a:rPr b="0" i="0" lang="es-419" sz="2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Appliance virtual y AMI reforzados</a:t>
            </a:r>
            <a:r>
              <a:rPr b="0" baseline="30000" i="0" lang="es-419" sz="2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NUEVO</a:t>
            </a:r>
            <a:r>
              <a:rPr b="0" i="0" lang="es-419" sz="2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: Creación de respaldos inmutables y resilientes al ransomware en repositorios locales basados en Linux</a:t>
            </a:r>
            <a:endParaRPr/>
          </a:p>
        </p:txBody>
      </p:sp>
      <p:pic>
        <p:nvPicPr>
          <p:cNvPr id="510" name="Google Shape;51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75125" y="1970375"/>
            <a:ext cx="7232575" cy="736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"/>
          <p:cNvSpPr txBox="1"/>
          <p:nvPr/>
        </p:nvSpPr>
        <p:spPr>
          <a:xfrm>
            <a:off x="856675" y="3835325"/>
            <a:ext cx="7613700" cy="52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44500" marR="419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Envío de copias de respaldos fuera del sitio y a nubes públicas (de Amazon S3 o Wasabi)</a:t>
            </a:r>
            <a:endParaRPr/>
          </a:p>
          <a:p>
            <a:pPr indent="-368300" lvl="0" marL="444500" marR="419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Opción de copiar todos los respaldos o elegir cuáles se deben copiar y cuándo</a:t>
            </a:r>
            <a:endParaRPr/>
          </a:p>
          <a:p>
            <a:pPr indent="-368300" lvl="0" marL="444500" marR="419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Automatización de la copia de respaldos con el encadenamiento de jobs</a:t>
            </a:r>
            <a:endParaRPr/>
          </a:p>
          <a:p>
            <a:pPr indent="-368300" lvl="0" marL="444500" marR="419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Creación de niveles de almacenamiento</a:t>
            </a:r>
            <a:endParaRPr/>
          </a:p>
          <a:p>
            <a:pPr indent="-368300" lvl="0" marL="444500" marR="4191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Protección de datos contra el ransomware</a:t>
            </a:r>
            <a:b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con la regla de respaldo 3-2-1</a:t>
            </a:r>
            <a:endParaRPr/>
          </a:p>
        </p:txBody>
      </p:sp>
      <p:pic>
        <p:nvPicPr>
          <p:cNvPr id="516" name="Google Shape;5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35726" y="1030561"/>
            <a:ext cx="7753184" cy="6852026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25"/>
          <p:cNvSpPr txBox="1"/>
          <p:nvPr/>
        </p:nvSpPr>
        <p:spPr>
          <a:xfrm>
            <a:off x="926776" y="1030550"/>
            <a:ext cx="9243600" cy="12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es-419" sz="3700" u="none" cap="none" strike="noStrike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rPr>
              <a:t>Archivo y protección antirransomware</a:t>
            </a:r>
            <a:br>
              <a:rPr b="1" i="0" lang="es-419" sz="3700" u="none" cap="none" strike="noStrike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419" sz="3700" u="none" cap="none" strike="noStrike">
                <a:solidFill>
                  <a:srgbClr val="02101B"/>
                </a:solidFill>
                <a:latin typeface="Arial"/>
                <a:ea typeface="Arial"/>
                <a:cs typeface="Arial"/>
                <a:sym typeface="Arial"/>
              </a:rPr>
              <a:t>con las copias de respaldos</a:t>
            </a:r>
            <a:endParaRPr/>
          </a:p>
        </p:txBody>
      </p:sp>
      <p:cxnSp>
        <p:nvCxnSpPr>
          <p:cNvPr id="518" name="Google Shape;518;p25"/>
          <p:cNvCxnSpPr/>
          <p:nvPr/>
        </p:nvCxnSpPr>
        <p:spPr>
          <a:xfrm>
            <a:off x="945385" y="2420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"/>
          <p:cNvSpPr txBox="1"/>
          <p:nvPr/>
        </p:nvSpPr>
        <p:spPr>
          <a:xfrm>
            <a:off x="538650" y="4484850"/>
            <a:ext cx="6386400" cy="5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Racionalización de la retención a largo plazo</a:t>
            </a:r>
            <a:r>
              <a:rPr lang="es-419" sz="2600">
                <a:solidFill>
                  <a:schemeClr val="dk1"/>
                </a:solidFill>
              </a:rPr>
              <a:t> </a:t>
            </a: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el archivo de los datos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Automatización del movimiento de datos en la infraestructura de almacenamiento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Disponibilidad total de los datos</a:t>
            </a:r>
            <a:b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reducción de los costos de almacenamiento</a:t>
            </a:r>
            <a:endParaRPr/>
          </a:p>
        </p:txBody>
      </p:sp>
      <p:pic>
        <p:nvPicPr>
          <p:cNvPr id="525" name="Google Shape;525;p26"/>
          <p:cNvPicPr preferRelativeResize="0"/>
          <p:nvPr/>
        </p:nvPicPr>
        <p:blipFill rotWithShape="1">
          <a:blip r:embed="rId3">
            <a:alphaModFix/>
          </a:blip>
          <a:srcRect b="27848" l="0" r="0" t="0"/>
          <a:stretch/>
        </p:blipFill>
        <p:spPr>
          <a:xfrm>
            <a:off x="8542250" y="1658375"/>
            <a:ext cx="10430626" cy="6302274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6"/>
          <p:cNvSpPr txBox="1"/>
          <p:nvPr/>
        </p:nvSpPr>
        <p:spPr>
          <a:xfrm>
            <a:off x="9143722" y="4053600"/>
            <a:ext cx="3098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419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RESPALDOS DIARIOS</a:t>
            </a:r>
            <a:endParaRPr/>
          </a:p>
        </p:txBody>
      </p:sp>
      <p:sp>
        <p:nvSpPr>
          <p:cNvPr id="527" name="Google Shape;527;p26"/>
          <p:cNvSpPr txBox="1"/>
          <p:nvPr/>
        </p:nvSpPr>
        <p:spPr>
          <a:xfrm>
            <a:off x="9688476" y="4415286"/>
            <a:ext cx="2008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s-419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Almacenamiento local rápido</a:t>
            </a:r>
            <a:endParaRPr/>
          </a:p>
        </p:txBody>
      </p:sp>
      <p:sp>
        <p:nvSpPr>
          <p:cNvPr id="528" name="Google Shape;528;p26"/>
          <p:cNvSpPr txBox="1"/>
          <p:nvPr/>
        </p:nvSpPr>
        <p:spPr>
          <a:xfrm>
            <a:off x="13896074" y="4053600"/>
            <a:ext cx="34476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419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RESPALDOS SEMANALES</a:t>
            </a:r>
            <a:endParaRPr/>
          </a:p>
        </p:txBody>
      </p:sp>
      <p:sp>
        <p:nvSpPr>
          <p:cNvPr id="529" name="Google Shape;529;p26"/>
          <p:cNvSpPr txBox="1"/>
          <p:nvPr/>
        </p:nvSpPr>
        <p:spPr>
          <a:xfrm>
            <a:off x="14346445" y="4396330"/>
            <a:ext cx="25467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s-419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Almacenamiento local lento/fuera del sitio</a:t>
            </a:r>
            <a:endParaRPr/>
          </a:p>
        </p:txBody>
      </p:sp>
      <p:sp>
        <p:nvSpPr>
          <p:cNvPr id="530" name="Google Shape;530;p26"/>
          <p:cNvSpPr txBox="1"/>
          <p:nvPr/>
        </p:nvSpPr>
        <p:spPr>
          <a:xfrm>
            <a:off x="11626363" y="7135600"/>
            <a:ext cx="34476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419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RESPALDOS MENSUALES</a:t>
            </a:r>
            <a:endParaRPr/>
          </a:p>
        </p:txBody>
      </p:sp>
      <p:sp>
        <p:nvSpPr>
          <p:cNvPr id="531" name="Google Shape;531;p26"/>
          <p:cNvSpPr txBox="1"/>
          <p:nvPr/>
        </p:nvSpPr>
        <p:spPr>
          <a:xfrm>
            <a:off x="12345934" y="7516116"/>
            <a:ext cx="2008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s-419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la nube</a:t>
            </a:r>
            <a:endParaRPr/>
          </a:p>
        </p:txBody>
      </p:sp>
      <p:sp>
        <p:nvSpPr>
          <p:cNvPr id="532" name="Google Shape;532;p26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Almacenamiento de respaldos por niveles</a:t>
            </a:r>
            <a:endParaRPr/>
          </a:p>
        </p:txBody>
      </p:sp>
      <p:cxnSp>
        <p:nvCxnSpPr>
          <p:cNvPr id="533" name="Google Shape;533;p26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34" name="Google Shape;534;p26"/>
          <p:cNvGrpSpPr/>
          <p:nvPr/>
        </p:nvGrpSpPr>
        <p:grpSpPr>
          <a:xfrm>
            <a:off x="9087575" y="8256425"/>
            <a:ext cx="8562300" cy="1443600"/>
            <a:chOff x="9163775" y="709800"/>
            <a:chExt cx="8562300" cy="1443600"/>
          </a:xfrm>
        </p:grpSpPr>
        <p:sp>
          <p:nvSpPr>
            <p:cNvPr id="535" name="Google Shape;535;p26"/>
            <p:cNvSpPr/>
            <p:nvPr/>
          </p:nvSpPr>
          <p:spPr>
            <a:xfrm>
              <a:off x="9163775" y="709800"/>
              <a:ext cx="8562300" cy="1443600"/>
            </a:xfrm>
            <a:prstGeom prst="roundRect">
              <a:avLst>
                <a:gd fmla="val 50000" name="adj"/>
              </a:avLst>
            </a:prstGeom>
            <a:solidFill>
              <a:srgbClr val="F5F8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6" name="Google Shape;536;p26"/>
            <p:cNvPicPr preferRelativeResize="0"/>
            <p:nvPr/>
          </p:nvPicPr>
          <p:blipFill rotWithShape="1">
            <a:blip r:embed="rId4">
              <a:alphaModFix/>
            </a:blip>
            <a:srcRect b="0" l="14396" r="14395" t="0"/>
            <a:stretch/>
          </p:blipFill>
          <p:spPr>
            <a:xfrm>
              <a:off x="9693150" y="949573"/>
              <a:ext cx="2037299" cy="98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235390" y="1079400"/>
              <a:ext cx="2354535" cy="70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163350" y="1115175"/>
              <a:ext cx="1977600" cy="571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27"/>
          <p:cNvGrpSpPr/>
          <p:nvPr/>
        </p:nvGrpSpPr>
        <p:grpSpPr>
          <a:xfrm>
            <a:off x="2463991" y="1495174"/>
            <a:ext cx="15176128" cy="7207651"/>
            <a:chOff x="9629175" y="2323650"/>
            <a:chExt cx="9641758" cy="4732225"/>
          </a:xfrm>
        </p:grpSpPr>
        <p:pic>
          <p:nvPicPr>
            <p:cNvPr id="544" name="Google Shape;544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629175" y="2323650"/>
              <a:ext cx="9641758" cy="4732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" name="Google Shape;545;p27"/>
            <p:cNvSpPr txBox="1"/>
            <p:nvPr/>
          </p:nvSpPr>
          <p:spPr>
            <a:xfrm>
              <a:off x="10727775" y="5945475"/>
              <a:ext cx="1123500" cy="3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s-419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DATOS SIN PROCESAR</a:t>
              </a:r>
              <a:endParaRPr/>
            </a:p>
          </p:txBody>
        </p:sp>
        <p:sp>
          <p:nvSpPr>
            <p:cNvPr id="546" name="Google Shape;546;p27"/>
            <p:cNvSpPr txBox="1"/>
            <p:nvPr/>
          </p:nvSpPr>
          <p:spPr>
            <a:xfrm>
              <a:off x="13854525" y="5137238"/>
              <a:ext cx="14655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419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DATOS DESDUPLICADOS</a:t>
              </a:r>
              <a:endParaRPr/>
            </a:p>
          </p:txBody>
        </p:sp>
        <p:sp>
          <p:nvSpPr>
            <p:cNvPr id="547" name="Google Shape;547;p27"/>
            <p:cNvSpPr txBox="1"/>
            <p:nvPr/>
          </p:nvSpPr>
          <p:spPr>
            <a:xfrm>
              <a:off x="15710655" y="5137238"/>
              <a:ext cx="13932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419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DATOS COMPRIMIDOS</a:t>
              </a:r>
              <a:endParaRPr/>
            </a:p>
          </p:txBody>
        </p:sp>
        <p:sp>
          <p:nvSpPr>
            <p:cNvPr id="548" name="Google Shape;548;p27"/>
            <p:cNvSpPr txBox="1"/>
            <p:nvPr/>
          </p:nvSpPr>
          <p:spPr>
            <a:xfrm>
              <a:off x="17599350" y="5137238"/>
              <a:ext cx="13932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419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REPOSITORIO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419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 RESPALDOS</a:t>
              </a:r>
              <a:endParaRPr/>
            </a:p>
          </p:txBody>
        </p:sp>
      </p:grpSp>
      <p:sp>
        <p:nvSpPr>
          <p:cNvPr id="549" name="Google Shape;549;p27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Desduplicación global</a:t>
            </a:r>
            <a:endParaRPr/>
          </a:p>
        </p:txBody>
      </p:sp>
      <p:cxnSp>
        <p:nvCxnSpPr>
          <p:cNvPr id="550" name="Google Shape;550;p27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1" name="Google Shape;551;p27"/>
          <p:cNvSpPr txBox="1"/>
          <p:nvPr/>
        </p:nvSpPr>
        <p:spPr>
          <a:xfrm>
            <a:off x="2687150" y="8151550"/>
            <a:ext cx="14729700" cy="19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190500" rtl="0" algn="ctr">
              <a:lnSpc>
                <a:spcPct val="115000"/>
              </a:lnSpc>
              <a:spcBef>
                <a:spcPts val="500"/>
              </a:spcBef>
              <a:spcAft>
                <a:spcPts val="200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-419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bloques de datos duplicados se omiten y los de datos únicos se comprimen para reducir aún más el tamaño de los respaldos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8"/>
          <p:cNvSpPr txBox="1"/>
          <p:nvPr/>
        </p:nvSpPr>
        <p:spPr>
          <a:xfrm>
            <a:off x="580634" y="5163575"/>
            <a:ext cx="4428600" cy="25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NEC HYDRAstor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EMC Data Domain 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HPE StoreOnce</a:t>
            </a:r>
            <a:endParaRPr/>
          </a:p>
          <a:p>
            <a:pPr indent="0" lvl="0" marL="457200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8"/>
          <p:cNvSpPr txBox="1"/>
          <p:nvPr/>
        </p:nvSpPr>
        <p:spPr>
          <a:xfrm>
            <a:off x="923075" y="862200"/>
            <a:ext cx="7209300" cy="10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Integración con appliances </a:t>
            </a:r>
            <a:b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desduplicación</a:t>
            </a:r>
            <a:endParaRPr/>
          </a:p>
        </p:txBody>
      </p:sp>
      <p:cxnSp>
        <p:nvCxnSpPr>
          <p:cNvPr id="558" name="Google Shape;558;p28"/>
          <p:cNvCxnSpPr/>
          <p:nvPr/>
        </p:nvCxnSpPr>
        <p:spPr>
          <a:xfrm>
            <a:off x="945385" y="2171784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59" name="Google Shape;559;p28"/>
          <p:cNvPicPr preferRelativeResize="0"/>
          <p:nvPr/>
        </p:nvPicPr>
        <p:blipFill rotWithShape="1">
          <a:blip r:embed="rId3">
            <a:alphaModFix/>
          </a:blip>
          <a:srcRect b="0" l="0" r="25969" t="0"/>
          <a:stretch/>
        </p:blipFill>
        <p:spPr>
          <a:xfrm>
            <a:off x="7131300" y="2732675"/>
            <a:ext cx="12972800" cy="58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9"/>
          <p:cNvSpPr txBox="1"/>
          <p:nvPr/>
        </p:nvSpPr>
        <p:spPr>
          <a:xfrm>
            <a:off x="524275" y="5468375"/>
            <a:ext cx="6969900" cy="1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Creación de respaldos y réplicas de máquinas virtuales de VMware alojadas en dispositivos de almacenamiento HPE 3PAR y HPE Nimble directamente desde instantáneas del almacenamiento.</a:t>
            </a:r>
            <a:endParaRPr/>
          </a:p>
        </p:txBody>
      </p:sp>
      <p:sp>
        <p:nvSpPr>
          <p:cNvPr id="565" name="Google Shape;565;p29"/>
          <p:cNvSpPr txBox="1"/>
          <p:nvPr/>
        </p:nvSpPr>
        <p:spPr>
          <a:xfrm>
            <a:off x="923075" y="862200"/>
            <a:ext cx="132336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desde instantáneas </a:t>
            </a:r>
            <a:b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almacenamiento</a:t>
            </a:r>
            <a:endParaRPr/>
          </a:p>
        </p:txBody>
      </p:sp>
      <p:cxnSp>
        <p:nvCxnSpPr>
          <p:cNvPr id="566" name="Google Shape;566;p29"/>
          <p:cNvCxnSpPr/>
          <p:nvPr/>
        </p:nvCxnSpPr>
        <p:spPr>
          <a:xfrm>
            <a:off x="945385" y="21917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67" name="Google Shape;56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4025" y="2107901"/>
            <a:ext cx="11286876" cy="846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86186" y="3832663"/>
            <a:ext cx="2747941" cy="8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076" y="3796350"/>
            <a:ext cx="3988925" cy="61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0687" y="3796350"/>
            <a:ext cx="3469051" cy="7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95223" y="5668662"/>
            <a:ext cx="3613667" cy="151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3076" y="6123805"/>
            <a:ext cx="3630304" cy="60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/>
          <p:cNvPicPr preferRelativeResize="0"/>
          <p:nvPr/>
        </p:nvPicPr>
        <p:blipFill rotWithShape="1">
          <a:blip r:embed="rId8">
            <a:alphaModFix/>
          </a:blip>
          <a:srcRect b="0" l="7186" r="35914" t="0"/>
          <a:stretch/>
        </p:blipFill>
        <p:spPr>
          <a:xfrm>
            <a:off x="11338424" y="3420013"/>
            <a:ext cx="3469076" cy="13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"/>
          <p:cNvSpPr txBox="1"/>
          <p:nvPr/>
        </p:nvSpPr>
        <p:spPr>
          <a:xfrm>
            <a:off x="923075" y="862200"/>
            <a:ext cx="143625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Socio de las principales empresas tecnológicas del mundo</a:t>
            </a:r>
            <a:endParaRPr/>
          </a:p>
        </p:txBody>
      </p:sp>
      <p:grpSp>
        <p:nvGrpSpPr>
          <p:cNvPr id="200" name="Google Shape;200;p3"/>
          <p:cNvGrpSpPr/>
          <p:nvPr/>
        </p:nvGrpSpPr>
        <p:grpSpPr>
          <a:xfrm>
            <a:off x="3676375" y="8296117"/>
            <a:ext cx="12751350" cy="851337"/>
            <a:chOff x="3478342" y="7838917"/>
            <a:chExt cx="12751350" cy="851337"/>
          </a:xfrm>
        </p:grpSpPr>
        <p:pic>
          <p:nvPicPr>
            <p:cNvPr id="201" name="Google Shape;201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478342" y="8005300"/>
              <a:ext cx="3988904" cy="518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913448" y="7955837"/>
              <a:ext cx="2316244" cy="617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875196" y="7838917"/>
              <a:ext cx="3630303" cy="8513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04" name="Google Shape;204;p3"/>
          <p:cNvCxnSpPr/>
          <p:nvPr/>
        </p:nvCxnSpPr>
        <p:spPr>
          <a:xfrm>
            <a:off x="945385" y="1643187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5" name="Google Shape;205;p3"/>
          <p:cNvPicPr preferRelativeResize="0"/>
          <p:nvPr/>
        </p:nvPicPr>
        <p:blipFill rotWithShape="1">
          <a:blip r:embed="rId12">
            <a:alphaModFix/>
          </a:blip>
          <a:srcRect b="9407" l="14125" r="0" t="8926"/>
          <a:stretch/>
        </p:blipFill>
        <p:spPr>
          <a:xfrm>
            <a:off x="10250732" y="5853737"/>
            <a:ext cx="4263626" cy="11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556202" y="6084099"/>
            <a:ext cx="3630326" cy="68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0"/>
          <p:cNvSpPr txBox="1"/>
          <p:nvPr>
            <p:ph idx="4294967295" type="title"/>
          </p:nvPr>
        </p:nvSpPr>
        <p:spPr>
          <a:xfrm>
            <a:off x="4244650" y="4585175"/>
            <a:ext cx="11614800" cy="21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419" sz="7000">
                <a:solidFill>
                  <a:srgbClr val="FFFFFF"/>
                </a:solidFill>
              </a:rPr>
              <a:t>Recuperación instantánea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s-419" sz="5000">
                <a:solidFill>
                  <a:srgbClr val="FFFFFF"/>
                </a:solidFill>
              </a:rPr>
              <a:t>En cualquier sistema.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s-419" sz="8800">
                <a:solidFill>
                  <a:srgbClr val="FFFFFF"/>
                </a:solidFill>
              </a:rPr>
            </a:b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1"/>
          <p:cNvSpPr txBox="1"/>
          <p:nvPr/>
        </p:nvSpPr>
        <p:spPr>
          <a:xfrm>
            <a:off x="540138" y="3184175"/>
            <a:ext cx="66549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Recuperación de máquinas virtuales VMware e Hyper-V desde los respaldos en cuestión de minutos</a:t>
            </a:r>
            <a:endParaRPr/>
          </a:p>
        </p:txBody>
      </p:sp>
      <p:sp>
        <p:nvSpPr>
          <p:cNvPr id="579" name="Google Shape;579;p31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Recuperación instantánea de máquinas virtuales</a:t>
            </a:r>
            <a:endParaRPr/>
          </a:p>
        </p:txBody>
      </p:sp>
      <p:cxnSp>
        <p:nvCxnSpPr>
          <p:cNvPr id="580" name="Google Shape;580;p31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1" name="Google Shape;581;p31"/>
          <p:cNvSpPr txBox="1"/>
          <p:nvPr/>
        </p:nvSpPr>
        <p:spPr>
          <a:xfrm>
            <a:off x="7643544" y="3184175"/>
            <a:ext cx="61398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Migración de máquinas virtuales activas</a:t>
            </a:r>
            <a:r>
              <a:rPr lang="es-419" sz="2600">
                <a:solidFill>
                  <a:schemeClr val="dk1"/>
                </a:solidFill>
              </a:rPr>
              <a:t> </a:t>
            </a: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entorno productivo cuando sea necesario</a:t>
            </a:r>
            <a:endParaRPr/>
          </a:p>
        </p:txBody>
      </p:sp>
      <p:pic>
        <p:nvPicPr>
          <p:cNvPr id="582" name="Google Shape;58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850075"/>
            <a:ext cx="195072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32"/>
          <p:cNvGrpSpPr/>
          <p:nvPr/>
        </p:nvGrpSpPr>
        <p:grpSpPr>
          <a:xfrm>
            <a:off x="8830922" y="1901375"/>
            <a:ext cx="10186451" cy="7263801"/>
            <a:chOff x="9735065" y="1595952"/>
            <a:chExt cx="8858554" cy="6316898"/>
          </a:xfrm>
        </p:grpSpPr>
        <p:pic>
          <p:nvPicPr>
            <p:cNvPr id="588" name="Google Shape;588;p32"/>
            <p:cNvPicPr preferRelativeResize="0"/>
            <p:nvPr/>
          </p:nvPicPr>
          <p:blipFill rotWithShape="1">
            <a:blip r:embed="rId3">
              <a:alphaModFix/>
            </a:blip>
            <a:srcRect b="19680" l="5245" r="7181" t="-7623"/>
            <a:stretch/>
          </p:blipFill>
          <p:spPr>
            <a:xfrm>
              <a:off x="9735065" y="1595952"/>
              <a:ext cx="8858554" cy="58131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9" name="Google Shape;589;p32"/>
            <p:cNvGrpSpPr/>
            <p:nvPr/>
          </p:nvGrpSpPr>
          <p:grpSpPr>
            <a:xfrm>
              <a:off x="9963455" y="2912395"/>
              <a:ext cx="8430154" cy="5000455"/>
              <a:chOff x="9963455" y="2912395"/>
              <a:chExt cx="8430154" cy="5000455"/>
            </a:xfrm>
          </p:grpSpPr>
          <p:sp>
            <p:nvSpPr>
              <p:cNvPr id="590" name="Google Shape;590;p32"/>
              <p:cNvSpPr txBox="1"/>
              <p:nvPr/>
            </p:nvSpPr>
            <p:spPr>
              <a:xfrm>
                <a:off x="13126488" y="7553450"/>
                <a:ext cx="2237100" cy="35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s-419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REPOSITORIO DE RESPALDOS</a:t>
                </a:r>
                <a:endParaRPr/>
              </a:p>
            </p:txBody>
          </p:sp>
          <p:sp>
            <p:nvSpPr>
              <p:cNvPr id="591" name="Google Shape;591;p32"/>
              <p:cNvSpPr txBox="1"/>
              <p:nvPr/>
            </p:nvSpPr>
            <p:spPr>
              <a:xfrm>
                <a:off x="9963455" y="3010184"/>
                <a:ext cx="1553400" cy="35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s-419" sz="1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ARCHIVOS</a:t>
                </a:r>
                <a:endParaRPr/>
              </a:p>
            </p:txBody>
          </p:sp>
          <p:sp>
            <p:nvSpPr>
              <p:cNvPr id="592" name="Google Shape;592;p32"/>
              <p:cNvSpPr txBox="1"/>
              <p:nvPr/>
            </p:nvSpPr>
            <p:spPr>
              <a:xfrm>
                <a:off x="13054557" y="2912395"/>
                <a:ext cx="2302800" cy="35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s-419" sz="1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OBJETOS DE APLICACIONES</a:t>
                </a:r>
                <a:endParaRPr/>
              </a:p>
            </p:txBody>
          </p:sp>
          <p:sp>
            <p:nvSpPr>
              <p:cNvPr id="593" name="Google Shape;593;p32"/>
              <p:cNvSpPr txBox="1"/>
              <p:nvPr/>
            </p:nvSpPr>
            <p:spPr>
              <a:xfrm>
                <a:off x="16840209" y="3010184"/>
                <a:ext cx="1553400" cy="35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s-419" sz="1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ELEMENTOS</a:t>
                </a:r>
                <a:endParaRPr/>
              </a:p>
            </p:txBody>
          </p:sp>
        </p:grpSp>
      </p:grpSp>
      <p:sp>
        <p:nvSpPr>
          <p:cNvPr id="594" name="Google Shape;594;p32"/>
          <p:cNvSpPr txBox="1"/>
          <p:nvPr/>
        </p:nvSpPr>
        <p:spPr>
          <a:xfrm>
            <a:off x="540475" y="4726425"/>
            <a:ext cx="7791600" cy="3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Archivos y carpetas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Objetos de Exchange 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Objetos SQL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Objetos de Active Directory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Cualquier otro objeto de otra aplicación</a:t>
            </a:r>
            <a:endParaRPr/>
          </a:p>
        </p:txBody>
      </p:sp>
      <p:sp>
        <p:nvSpPr>
          <p:cNvPr id="595" name="Google Shape;595;p32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Recuperación granular instantánea</a:t>
            </a:r>
            <a:endParaRPr/>
          </a:p>
        </p:txBody>
      </p:sp>
      <p:cxnSp>
        <p:nvCxnSpPr>
          <p:cNvPr id="596" name="Google Shape;596;p32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7" name="Google Shape;597;p32"/>
          <p:cNvSpPr txBox="1"/>
          <p:nvPr/>
        </p:nvSpPr>
        <p:spPr>
          <a:xfrm>
            <a:off x="923075" y="3551325"/>
            <a:ext cx="7056900" cy="8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50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s-419" sz="2600" u="none" cap="none" strike="noStrike">
                <a:solidFill>
                  <a:srgbClr val="02101B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Restauración de los elementos necesarios</a:t>
            </a:r>
            <a:br>
              <a:rPr b="1" i="0" lang="es-419" sz="2600" u="none" cap="none" strike="noStrike">
                <a:solidFill>
                  <a:srgbClr val="02101B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1" i="0" lang="es-419" sz="2600" u="none" cap="none" strike="noStrike">
                <a:solidFill>
                  <a:srgbClr val="02101B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directamente en su ubicación original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3"/>
          <p:cNvSpPr txBox="1"/>
          <p:nvPr/>
        </p:nvSpPr>
        <p:spPr>
          <a:xfrm>
            <a:off x="522775" y="4784250"/>
            <a:ext cx="6354600" cy="24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Inicio de máquinas virtuales de VMware desde respaldos de máquinas físicas al instante 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 de los RTO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Creación de un entorno de pruebas/desarrollo</a:t>
            </a:r>
            <a:endParaRPr/>
          </a:p>
          <a:p>
            <a:pPr indent="0" lvl="0" marL="0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33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Recuperación instantánea P2V</a:t>
            </a:r>
            <a:endParaRPr/>
          </a:p>
        </p:txBody>
      </p:sp>
      <p:cxnSp>
        <p:nvCxnSpPr>
          <p:cNvPr id="604" name="Google Shape;604;p33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5" name="Google Shape;60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3475" y="3625888"/>
            <a:ext cx="12144927" cy="4803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4"/>
          <p:cNvSpPr txBox="1"/>
          <p:nvPr>
            <p:ph idx="4294967295" type="title"/>
          </p:nvPr>
        </p:nvSpPr>
        <p:spPr>
          <a:xfrm>
            <a:off x="2536300" y="4634525"/>
            <a:ext cx="15031500" cy="20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419" sz="7000">
                <a:solidFill>
                  <a:srgbClr val="FFFFFF"/>
                </a:solidFill>
              </a:rPr>
              <a:t>Recuperación ante desastres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s-419" sz="5000">
                <a:solidFill>
                  <a:srgbClr val="FFFFFF"/>
                </a:solidFill>
              </a:rPr>
              <a:t>Instantánea. Automatizada.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80826" y="1887625"/>
            <a:ext cx="7622049" cy="75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5"/>
          <p:cNvSpPr txBox="1"/>
          <p:nvPr/>
        </p:nvSpPr>
        <p:spPr>
          <a:xfrm>
            <a:off x="528425" y="3799499"/>
            <a:ext cx="7512600" cy="55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Replicación incremental, basada en imágenes</a:t>
            </a:r>
            <a:r>
              <a:rPr lang="es-419" sz="2600">
                <a:solidFill>
                  <a:schemeClr val="dk1"/>
                </a:solidFill>
              </a:rPr>
              <a:t> </a:t>
            </a: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coherente con las aplicaciones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Replicación desde las máquinas virtuales de origen o desde los respaldos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Creación de máquinas virtuales/instancias de forma periódica 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Recuperación instantánea: basta con </a:t>
            </a:r>
            <a:b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iniciar la réplica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Opción de retroceder a cualquiera de los 30 puntos de recuperación</a:t>
            </a:r>
            <a:endParaRPr/>
          </a:p>
        </p:txBody>
      </p:sp>
      <p:pic>
        <p:nvPicPr>
          <p:cNvPr id="618" name="Google Shape;61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80283" y="6984737"/>
            <a:ext cx="1369675" cy="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5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Replicación de máquinas virtuales</a:t>
            </a:r>
            <a:endParaRPr/>
          </a:p>
        </p:txBody>
      </p:sp>
      <p:cxnSp>
        <p:nvCxnSpPr>
          <p:cNvPr id="620" name="Google Shape;620;p35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6"/>
          <p:cNvSpPr txBox="1"/>
          <p:nvPr/>
        </p:nvSpPr>
        <p:spPr>
          <a:xfrm>
            <a:off x="857525" y="2705650"/>
            <a:ext cx="5227200" cy="1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Creación de múltiples flujos de trabajo de recuperación ante desastres</a:t>
            </a:r>
            <a:endParaRPr/>
          </a:p>
        </p:txBody>
      </p:sp>
      <p:sp>
        <p:nvSpPr>
          <p:cNvPr id="626" name="Google Shape;626;p36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Recuperación del sitio</a:t>
            </a:r>
            <a:endParaRPr/>
          </a:p>
        </p:txBody>
      </p:sp>
      <p:cxnSp>
        <p:nvCxnSpPr>
          <p:cNvPr id="627" name="Google Shape;627;p36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28" name="Google Shape;62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075" y="5153625"/>
            <a:ext cx="18260751" cy="31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6"/>
          <p:cNvSpPr txBox="1"/>
          <p:nvPr/>
        </p:nvSpPr>
        <p:spPr>
          <a:xfrm>
            <a:off x="6250925" y="2705650"/>
            <a:ext cx="5227200" cy="1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Implementación de pruebas programadas no disruptivas</a:t>
            </a:r>
            <a:endParaRPr/>
          </a:p>
        </p:txBody>
      </p:sp>
      <p:sp>
        <p:nvSpPr>
          <p:cNvPr id="630" name="Google Shape;630;p36"/>
          <p:cNvSpPr txBox="1"/>
          <p:nvPr/>
        </p:nvSpPr>
        <p:spPr>
          <a:xfrm>
            <a:off x="11644325" y="2705650"/>
            <a:ext cx="6707700" cy="1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Reducción de los periodos de inactividad agilizando las actividades de recuperación ante desastres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7"/>
          <p:cNvSpPr txBox="1"/>
          <p:nvPr>
            <p:ph idx="4294967295" type="title"/>
          </p:nvPr>
        </p:nvSpPr>
        <p:spPr>
          <a:xfrm>
            <a:off x="923650" y="4613525"/>
            <a:ext cx="18256800" cy="2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419" sz="7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 Monitoring </a:t>
            </a:r>
            <a:r>
              <a:rPr lang="es-419" sz="7000">
                <a:solidFill>
                  <a:srgbClr val="FFFFFF"/>
                </a:solidFill>
              </a:rPr>
              <a:t>de NAKIVO 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 sz="7000">
                <a:solidFill>
                  <a:srgbClr val="FFFFFF"/>
                </a:solidFill>
              </a:rPr>
              <a:t>para VMware vSphere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7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8"/>
          <p:cNvSpPr txBox="1"/>
          <p:nvPr/>
        </p:nvSpPr>
        <p:spPr>
          <a:xfrm>
            <a:off x="923075" y="857050"/>
            <a:ext cx="89076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Monitoring para VMware vSphere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Visibilidad total de las máquinas virtuales</a:t>
            </a:r>
            <a:endParaRPr/>
          </a:p>
        </p:txBody>
      </p:sp>
      <p:cxnSp>
        <p:nvCxnSpPr>
          <p:cNvPr id="643" name="Google Shape;643;p38"/>
          <p:cNvCxnSpPr/>
          <p:nvPr/>
        </p:nvCxnSpPr>
        <p:spPr>
          <a:xfrm>
            <a:off x="923085" y="2197731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4" name="Google Shape;644;p38"/>
          <p:cNvSpPr txBox="1"/>
          <p:nvPr/>
        </p:nvSpPr>
        <p:spPr>
          <a:xfrm>
            <a:off x="283200" y="3835375"/>
            <a:ext cx="9990900" cy="46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Visibilidad total del rendimiento y el estado de VMware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 del uso de RAM, CPU y disco en los hosts y máquinas virtuales de VMware vSphere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Análisis de tendencias, investigación de problemas y anticipación de necesidades futuras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3000"/>
              </a:spcBef>
              <a:spcAft>
                <a:spcPts val="3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Supervisión de las actividades de protección de datos y el rendimiento de VMware vSphere desde un solo panel</a:t>
            </a:r>
            <a:endParaRPr/>
          </a:p>
        </p:txBody>
      </p:sp>
      <p:pic>
        <p:nvPicPr>
          <p:cNvPr id="645" name="Google Shape;64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80950" y="1336275"/>
            <a:ext cx="8565098" cy="86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9"/>
          <p:cNvSpPr txBox="1"/>
          <p:nvPr>
            <p:ph idx="4294967295" type="title"/>
          </p:nvPr>
        </p:nvSpPr>
        <p:spPr>
          <a:xfrm>
            <a:off x="1360000" y="4663175"/>
            <a:ext cx="173841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 sz="7000">
                <a:solidFill>
                  <a:srgbClr val="FFFFFF"/>
                </a:solidFill>
              </a:rPr>
              <a:t>Precios</a:t>
            </a:r>
            <a:br>
              <a:rPr b="1" lang="es-419" sz="8800">
                <a:solidFill>
                  <a:srgbClr val="FFFFFF"/>
                </a:solidFill>
              </a:rPr>
            </a:br>
            <a:r>
              <a:rPr b="0" lang="es-419" sz="5000">
                <a:solidFill>
                  <a:srgbClr val="FFFFFF"/>
                </a:solidFill>
              </a:rPr>
              <a:t>Flexibles. Asequibles.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 txBox="1"/>
          <p:nvPr/>
        </p:nvSpPr>
        <p:spPr>
          <a:xfrm>
            <a:off x="923073" y="862200"/>
            <a:ext cx="12050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principales marcas del mundo confían en NAKIVO</a:t>
            </a:r>
            <a:endParaRPr/>
          </a:p>
        </p:txBody>
      </p:sp>
      <p:cxnSp>
        <p:nvCxnSpPr>
          <p:cNvPr id="213" name="Google Shape;213;p4"/>
          <p:cNvCxnSpPr/>
          <p:nvPr/>
        </p:nvCxnSpPr>
        <p:spPr>
          <a:xfrm>
            <a:off x="923073" y="163802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4"/>
          <p:cNvSpPr/>
          <p:nvPr/>
        </p:nvSpPr>
        <p:spPr>
          <a:xfrm>
            <a:off x="14987216" y="3264981"/>
            <a:ext cx="3982009" cy="563270"/>
          </a:xfrm>
          <a:custGeom>
            <a:rect b="b" l="l" r="r" t="t"/>
            <a:pathLst>
              <a:path extrusionOk="0" h="502920" w="3555365">
                <a:moveTo>
                  <a:pt x="431925" y="467222"/>
                </a:moveTo>
                <a:lnTo>
                  <a:pt x="0" y="467222"/>
                </a:lnTo>
                <a:lnTo>
                  <a:pt x="0" y="502742"/>
                </a:lnTo>
                <a:lnTo>
                  <a:pt x="405790" y="502742"/>
                </a:lnTo>
                <a:lnTo>
                  <a:pt x="431925" y="467222"/>
                </a:lnTo>
                <a:close/>
              </a:path>
              <a:path extrusionOk="0" h="502920" w="3555365">
                <a:moveTo>
                  <a:pt x="976863" y="192731"/>
                </a:moveTo>
                <a:lnTo>
                  <a:pt x="693754" y="192731"/>
                </a:lnTo>
                <a:lnTo>
                  <a:pt x="465645" y="502742"/>
                </a:lnTo>
                <a:lnTo>
                  <a:pt x="1021931" y="502742"/>
                </a:lnTo>
                <a:lnTo>
                  <a:pt x="1087033" y="497288"/>
                </a:lnTo>
                <a:lnTo>
                  <a:pt x="1144625" y="482541"/>
                </a:lnTo>
                <a:lnTo>
                  <a:pt x="1194833" y="460924"/>
                </a:lnTo>
                <a:lnTo>
                  <a:pt x="1237782" y="434858"/>
                </a:lnTo>
                <a:lnTo>
                  <a:pt x="1273597" y="406767"/>
                </a:lnTo>
                <a:lnTo>
                  <a:pt x="1302402" y="379074"/>
                </a:lnTo>
                <a:lnTo>
                  <a:pt x="1339488" y="334568"/>
                </a:lnTo>
                <a:lnTo>
                  <a:pt x="960236" y="334548"/>
                </a:lnTo>
                <a:lnTo>
                  <a:pt x="934830" y="331291"/>
                </a:lnTo>
                <a:lnTo>
                  <a:pt x="926420" y="323309"/>
                </a:lnTo>
                <a:lnTo>
                  <a:pt x="928531" y="313291"/>
                </a:lnTo>
                <a:lnTo>
                  <a:pt x="934688" y="303923"/>
                </a:lnTo>
                <a:lnTo>
                  <a:pt x="992459" y="225338"/>
                </a:lnTo>
                <a:lnTo>
                  <a:pt x="1000874" y="211505"/>
                </a:lnTo>
                <a:lnTo>
                  <a:pt x="1002131" y="201267"/>
                </a:lnTo>
                <a:lnTo>
                  <a:pt x="994652" y="194913"/>
                </a:lnTo>
                <a:lnTo>
                  <a:pt x="976863" y="192731"/>
                </a:lnTo>
                <a:close/>
              </a:path>
              <a:path extrusionOk="0" h="502920" w="3555365">
                <a:moveTo>
                  <a:pt x="1772161" y="334528"/>
                </a:moveTo>
                <a:lnTo>
                  <a:pt x="1445866" y="334568"/>
                </a:lnTo>
                <a:lnTo>
                  <a:pt x="1419549" y="370270"/>
                </a:lnTo>
                <a:lnTo>
                  <a:pt x="1322112" y="502742"/>
                </a:lnTo>
                <a:lnTo>
                  <a:pt x="1648448" y="502742"/>
                </a:lnTo>
                <a:lnTo>
                  <a:pt x="1772161" y="334528"/>
                </a:lnTo>
                <a:close/>
              </a:path>
              <a:path extrusionOk="0" h="502920" w="3555365">
                <a:moveTo>
                  <a:pt x="2244077" y="334568"/>
                </a:moveTo>
                <a:lnTo>
                  <a:pt x="1917863" y="334568"/>
                </a:lnTo>
                <a:lnTo>
                  <a:pt x="1891533" y="370270"/>
                </a:lnTo>
                <a:lnTo>
                  <a:pt x="1794088" y="502742"/>
                </a:lnTo>
                <a:lnTo>
                  <a:pt x="2120302" y="502742"/>
                </a:lnTo>
                <a:lnTo>
                  <a:pt x="2244077" y="334568"/>
                </a:lnTo>
                <a:close/>
              </a:path>
              <a:path extrusionOk="0" h="502920" w="3555365">
                <a:moveTo>
                  <a:pt x="2350213" y="334548"/>
                </a:moveTo>
                <a:lnTo>
                  <a:pt x="2324020" y="370270"/>
                </a:lnTo>
                <a:lnTo>
                  <a:pt x="2314773" y="382832"/>
                </a:lnTo>
                <a:lnTo>
                  <a:pt x="2299621" y="416555"/>
                </a:lnTo>
                <a:lnTo>
                  <a:pt x="2303969" y="448949"/>
                </a:lnTo>
                <a:lnTo>
                  <a:pt x="2328790" y="476473"/>
                </a:lnTo>
                <a:lnTo>
                  <a:pt x="2375058" y="495585"/>
                </a:lnTo>
                <a:lnTo>
                  <a:pt x="2443746" y="502742"/>
                </a:lnTo>
                <a:lnTo>
                  <a:pt x="2967667" y="502742"/>
                </a:lnTo>
                <a:lnTo>
                  <a:pt x="3091441" y="334568"/>
                </a:lnTo>
                <a:lnTo>
                  <a:pt x="2350213" y="334548"/>
                </a:lnTo>
                <a:close/>
              </a:path>
              <a:path extrusionOk="0" h="502920" w="3555365">
                <a:moveTo>
                  <a:pt x="3555003" y="467222"/>
                </a:moveTo>
                <a:lnTo>
                  <a:pt x="3053555" y="467222"/>
                </a:lnTo>
                <a:lnTo>
                  <a:pt x="3027441" y="502742"/>
                </a:lnTo>
                <a:lnTo>
                  <a:pt x="3555003" y="502742"/>
                </a:lnTo>
                <a:lnTo>
                  <a:pt x="3555003" y="467222"/>
                </a:lnTo>
                <a:close/>
              </a:path>
              <a:path extrusionOk="0" h="502920" w="3555365">
                <a:moveTo>
                  <a:pt x="480735" y="400895"/>
                </a:moveTo>
                <a:lnTo>
                  <a:pt x="0" y="400895"/>
                </a:lnTo>
                <a:lnTo>
                  <a:pt x="0" y="436618"/>
                </a:lnTo>
                <a:lnTo>
                  <a:pt x="454479" y="436618"/>
                </a:lnTo>
                <a:lnTo>
                  <a:pt x="480735" y="400895"/>
                </a:lnTo>
                <a:close/>
              </a:path>
              <a:path extrusionOk="0" h="502920" w="3555365">
                <a:moveTo>
                  <a:pt x="3555003" y="400875"/>
                </a:moveTo>
                <a:lnTo>
                  <a:pt x="3102386" y="400875"/>
                </a:lnTo>
                <a:lnTo>
                  <a:pt x="3076089" y="436598"/>
                </a:lnTo>
                <a:lnTo>
                  <a:pt x="3555003" y="436598"/>
                </a:lnTo>
                <a:lnTo>
                  <a:pt x="3555003" y="400875"/>
                </a:lnTo>
                <a:close/>
              </a:path>
              <a:path extrusionOk="0" h="502920" w="3555365">
                <a:moveTo>
                  <a:pt x="3555003" y="334548"/>
                </a:moveTo>
                <a:lnTo>
                  <a:pt x="3151155" y="334548"/>
                </a:lnTo>
                <a:lnTo>
                  <a:pt x="3124919" y="370270"/>
                </a:lnTo>
                <a:lnTo>
                  <a:pt x="3555003" y="370270"/>
                </a:lnTo>
                <a:lnTo>
                  <a:pt x="3555003" y="334548"/>
                </a:lnTo>
                <a:close/>
              </a:path>
              <a:path extrusionOk="0" h="502920" w="3555365">
                <a:moveTo>
                  <a:pt x="529585" y="334548"/>
                </a:moveTo>
                <a:lnTo>
                  <a:pt x="0" y="334548"/>
                </a:lnTo>
                <a:lnTo>
                  <a:pt x="0" y="370230"/>
                </a:lnTo>
                <a:lnTo>
                  <a:pt x="503269" y="370230"/>
                </a:lnTo>
                <a:lnTo>
                  <a:pt x="529585" y="334548"/>
                </a:lnTo>
                <a:close/>
              </a:path>
              <a:path extrusionOk="0" h="502920" w="3555365">
                <a:moveTo>
                  <a:pt x="1280261" y="0"/>
                </a:moveTo>
                <a:lnTo>
                  <a:pt x="625202" y="0"/>
                </a:lnTo>
                <a:lnTo>
                  <a:pt x="511623" y="154318"/>
                </a:lnTo>
                <a:lnTo>
                  <a:pt x="1130655" y="154318"/>
                </a:lnTo>
                <a:lnTo>
                  <a:pt x="1148418" y="156500"/>
                </a:lnTo>
                <a:lnTo>
                  <a:pt x="1155879" y="162854"/>
                </a:lnTo>
                <a:lnTo>
                  <a:pt x="1154618" y="173092"/>
                </a:lnTo>
                <a:lnTo>
                  <a:pt x="1146211" y="186925"/>
                </a:lnTo>
                <a:lnTo>
                  <a:pt x="1132921" y="205135"/>
                </a:lnTo>
                <a:lnTo>
                  <a:pt x="1102314" y="247503"/>
                </a:lnTo>
                <a:lnTo>
                  <a:pt x="1088865" y="265895"/>
                </a:lnTo>
                <a:lnTo>
                  <a:pt x="1082708" y="275256"/>
                </a:lnTo>
                <a:lnTo>
                  <a:pt x="1080597" y="285261"/>
                </a:lnTo>
                <a:lnTo>
                  <a:pt x="1089007" y="293228"/>
                </a:lnTo>
                <a:lnTo>
                  <a:pt x="1114413" y="296479"/>
                </a:lnTo>
                <a:lnTo>
                  <a:pt x="1367564" y="296479"/>
                </a:lnTo>
                <a:lnTo>
                  <a:pt x="1442569" y="194551"/>
                </a:lnTo>
                <a:lnTo>
                  <a:pt x="1455775" y="168060"/>
                </a:lnTo>
                <a:lnTo>
                  <a:pt x="1460227" y="137510"/>
                </a:lnTo>
                <a:lnTo>
                  <a:pt x="1455516" y="105242"/>
                </a:lnTo>
                <a:lnTo>
                  <a:pt x="1441237" y="73593"/>
                </a:lnTo>
                <a:lnTo>
                  <a:pt x="1416979" y="44906"/>
                </a:lnTo>
                <a:lnTo>
                  <a:pt x="1382336" y="21518"/>
                </a:lnTo>
                <a:lnTo>
                  <a:pt x="1336899" y="5769"/>
                </a:lnTo>
                <a:lnTo>
                  <a:pt x="1280261" y="0"/>
                </a:lnTo>
                <a:close/>
              </a:path>
              <a:path extrusionOk="0" h="502920" w="3555365">
                <a:moveTo>
                  <a:pt x="2018395" y="0"/>
                </a:moveTo>
                <a:lnTo>
                  <a:pt x="1692161" y="0"/>
                </a:lnTo>
                <a:lnTo>
                  <a:pt x="1473902" y="296479"/>
                </a:lnTo>
                <a:lnTo>
                  <a:pt x="2272093" y="296479"/>
                </a:lnTo>
                <a:lnTo>
                  <a:pt x="2365166" y="170014"/>
                </a:lnTo>
                <a:lnTo>
                  <a:pt x="1893286" y="170014"/>
                </a:lnTo>
                <a:lnTo>
                  <a:pt x="2018395" y="0"/>
                </a:lnTo>
                <a:close/>
              </a:path>
              <a:path extrusionOk="0" h="502920" w="3555365">
                <a:moveTo>
                  <a:pt x="2942099" y="0"/>
                </a:moveTo>
                <a:lnTo>
                  <a:pt x="2596587" y="0"/>
                </a:lnTo>
                <a:lnTo>
                  <a:pt x="2378188" y="296479"/>
                </a:lnTo>
                <a:lnTo>
                  <a:pt x="2723861" y="296479"/>
                </a:lnTo>
                <a:lnTo>
                  <a:pt x="2942099" y="0"/>
                </a:lnTo>
                <a:close/>
              </a:path>
              <a:path extrusionOk="0" h="502920" w="3555365">
                <a:moveTo>
                  <a:pt x="2490290" y="0"/>
                </a:moveTo>
                <a:lnTo>
                  <a:pt x="2164096" y="0"/>
                </a:lnTo>
                <a:lnTo>
                  <a:pt x="2038926" y="170014"/>
                </a:lnTo>
                <a:lnTo>
                  <a:pt x="2365166" y="170014"/>
                </a:lnTo>
                <a:lnTo>
                  <a:pt x="2490290" y="0"/>
                </a:lnTo>
                <a:close/>
              </a:path>
            </a:pathLst>
          </a:custGeom>
          <a:solidFill>
            <a:srgbClr val="D5002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2101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4"/>
          <p:cNvSpPr/>
          <p:nvPr/>
        </p:nvSpPr>
        <p:spPr>
          <a:xfrm>
            <a:off x="945375" y="3078725"/>
            <a:ext cx="3244800" cy="935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2101B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6" name="Google Shape;216;p4"/>
          <p:cNvGrpSpPr/>
          <p:nvPr/>
        </p:nvGrpSpPr>
        <p:grpSpPr>
          <a:xfrm>
            <a:off x="8192779" y="7706831"/>
            <a:ext cx="3750300" cy="1395900"/>
            <a:chOff x="1376880" y="5534493"/>
            <a:chExt cx="3750300" cy="1395900"/>
          </a:xfrm>
        </p:grpSpPr>
        <p:sp>
          <p:nvSpPr>
            <p:cNvPr id="217" name="Google Shape;217;p4"/>
            <p:cNvSpPr/>
            <p:nvPr/>
          </p:nvSpPr>
          <p:spPr>
            <a:xfrm>
              <a:off x="2174007" y="5534500"/>
              <a:ext cx="113216" cy="152073"/>
            </a:xfrm>
            <a:custGeom>
              <a:rect b="b" l="l" r="r" t="t"/>
              <a:pathLst>
                <a:path extrusionOk="0" h="144145" w="107314">
                  <a:moveTo>
                    <a:pt x="64318" y="0"/>
                  </a:moveTo>
                  <a:lnTo>
                    <a:pt x="17952" y="27876"/>
                  </a:lnTo>
                  <a:lnTo>
                    <a:pt x="9703" y="65992"/>
                  </a:lnTo>
                  <a:lnTo>
                    <a:pt x="8877" y="75032"/>
                  </a:lnTo>
                  <a:lnTo>
                    <a:pt x="7680" y="84956"/>
                  </a:lnTo>
                  <a:lnTo>
                    <a:pt x="5372" y="98673"/>
                  </a:lnTo>
                  <a:lnTo>
                    <a:pt x="1359" y="117321"/>
                  </a:lnTo>
                  <a:lnTo>
                    <a:pt x="0" y="134451"/>
                  </a:lnTo>
                  <a:lnTo>
                    <a:pt x="5657" y="143617"/>
                  </a:lnTo>
                  <a:lnTo>
                    <a:pt x="20480" y="141594"/>
                  </a:lnTo>
                  <a:lnTo>
                    <a:pt x="40803" y="131986"/>
                  </a:lnTo>
                  <a:lnTo>
                    <a:pt x="80500" y="105184"/>
                  </a:lnTo>
                  <a:lnTo>
                    <a:pt x="103832" y="75000"/>
                  </a:lnTo>
                  <a:lnTo>
                    <a:pt x="106796" y="60682"/>
                  </a:lnTo>
                  <a:lnTo>
                    <a:pt x="105564" y="38685"/>
                  </a:lnTo>
                  <a:lnTo>
                    <a:pt x="96935" y="19722"/>
                  </a:lnTo>
                  <a:lnTo>
                    <a:pt x="82618" y="6068"/>
                  </a:lnTo>
                  <a:lnTo>
                    <a:pt x="643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2101B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1376880" y="5534493"/>
              <a:ext cx="3750300" cy="1395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s-419" sz="1800" u="none" cap="none" strike="noStrike">
                  <a:solidFill>
                    <a:srgbClr val="02101B"/>
                  </a:solidFill>
                  <a:latin typeface="Lato"/>
                  <a:ea typeface="Lato"/>
                  <a:cs typeface="Lato"/>
                  <a:sym typeface="Lato"/>
                </a:rPr>
                <a:t>`</a:t>
              </a:r>
              <a:endParaRPr/>
            </a:p>
          </p:txBody>
        </p:sp>
      </p:grpSp>
      <p:pic>
        <p:nvPicPr>
          <p:cNvPr id="219" name="Google Shape;21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00042" y="5638358"/>
            <a:ext cx="4535775" cy="56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375" y="7937133"/>
            <a:ext cx="4103317" cy="93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73680" y="8020738"/>
            <a:ext cx="4495546" cy="85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654708" y="5338369"/>
            <a:ext cx="4314517" cy="117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5375" y="5338363"/>
            <a:ext cx="4535775" cy="108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16391" y="2733876"/>
            <a:ext cx="2903075" cy="15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0"/>
          <p:cNvSpPr txBox="1"/>
          <p:nvPr/>
        </p:nvSpPr>
        <p:spPr>
          <a:xfrm>
            <a:off x="904969" y="862200"/>
            <a:ext cx="124515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Precios de las suscripciones permanentes</a:t>
            </a:r>
            <a:endParaRPr/>
          </a:p>
        </p:txBody>
      </p:sp>
      <p:sp>
        <p:nvSpPr>
          <p:cNvPr id="658" name="Google Shape;658;p40"/>
          <p:cNvSpPr/>
          <p:nvPr/>
        </p:nvSpPr>
        <p:spPr>
          <a:xfrm>
            <a:off x="4220540" y="4973315"/>
            <a:ext cx="14753700" cy="809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9" name="Google Shape;659;p40"/>
          <p:cNvSpPr/>
          <p:nvPr/>
        </p:nvSpPr>
        <p:spPr>
          <a:xfrm>
            <a:off x="6722473" y="2178864"/>
            <a:ext cx="2126400" cy="238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 Essentials</a:t>
            </a:r>
            <a:endParaRPr/>
          </a:p>
        </p:txBody>
      </p:sp>
      <p:sp>
        <p:nvSpPr>
          <p:cNvPr id="660" name="Google Shape;660;p40"/>
          <p:cNvSpPr/>
          <p:nvPr/>
        </p:nvSpPr>
        <p:spPr>
          <a:xfrm>
            <a:off x="9257142" y="2178864"/>
            <a:ext cx="2126400" cy="238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Essentials</a:t>
            </a:r>
            <a:endParaRPr/>
          </a:p>
        </p:txBody>
      </p:sp>
      <p:sp>
        <p:nvSpPr>
          <p:cNvPr id="661" name="Google Shape;661;p40"/>
          <p:cNvSpPr/>
          <p:nvPr/>
        </p:nvSpPr>
        <p:spPr>
          <a:xfrm>
            <a:off x="11791866" y="2178866"/>
            <a:ext cx="2126400" cy="238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</a:t>
            </a:r>
            <a:endParaRPr/>
          </a:p>
        </p:txBody>
      </p:sp>
      <p:sp>
        <p:nvSpPr>
          <p:cNvPr id="662" name="Google Shape;662;p40"/>
          <p:cNvSpPr/>
          <p:nvPr/>
        </p:nvSpPr>
        <p:spPr>
          <a:xfrm>
            <a:off x="14326535" y="2178866"/>
            <a:ext cx="2126400" cy="238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</a:t>
            </a:r>
            <a:endParaRPr/>
          </a:p>
        </p:txBody>
      </p:sp>
      <p:sp>
        <p:nvSpPr>
          <p:cNvPr id="663" name="Google Shape;663;p40"/>
          <p:cNvSpPr/>
          <p:nvPr/>
        </p:nvSpPr>
        <p:spPr>
          <a:xfrm>
            <a:off x="16861259" y="2178864"/>
            <a:ext cx="2126400" cy="238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Plus</a:t>
            </a:r>
            <a:endParaRPr/>
          </a:p>
        </p:txBody>
      </p:sp>
      <p:sp>
        <p:nvSpPr>
          <p:cNvPr id="664" name="Google Shape;664;p40"/>
          <p:cNvSpPr txBox="1"/>
          <p:nvPr/>
        </p:nvSpPr>
        <p:spPr>
          <a:xfrm>
            <a:off x="6753212" y="503927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22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 USD/zócalo</a:t>
            </a:r>
            <a:endParaRPr/>
          </a:p>
        </p:txBody>
      </p:sp>
      <p:sp>
        <p:nvSpPr>
          <p:cNvPr id="665" name="Google Shape;665;p40"/>
          <p:cNvSpPr txBox="1"/>
          <p:nvPr/>
        </p:nvSpPr>
        <p:spPr>
          <a:xfrm>
            <a:off x="9276910" y="503927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32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 USD/zócalo</a:t>
            </a:r>
            <a:endParaRPr/>
          </a:p>
        </p:txBody>
      </p:sp>
      <p:sp>
        <p:nvSpPr>
          <p:cNvPr id="666" name="Google Shape;666;p40"/>
          <p:cNvSpPr txBox="1"/>
          <p:nvPr/>
        </p:nvSpPr>
        <p:spPr>
          <a:xfrm>
            <a:off x="11832264" y="503927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45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 USD/zócalo</a:t>
            </a:r>
            <a:endParaRPr/>
          </a:p>
        </p:txBody>
      </p:sp>
      <p:sp>
        <p:nvSpPr>
          <p:cNvPr id="667" name="Google Shape;667;p40"/>
          <p:cNvSpPr txBox="1"/>
          <p:nvPr/>
        </p:nvSpPr>
        <p:spPr>
          <a:xfrm>
            <a:off x="14362585" y="503927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65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 USD/zócalo</a:t>
            </a:r>
            <a:endParaRPr/>
          </a:p>
        </p:txBody>
      </p:sp>
      <p:sp>
        <p:nvSpPr>
          <p:cNvPr id="668" name="Google Shape;668;p40"/>
          <p:cNvSpPr txBox="1"/>
          <p:nvPr/>
        </p:nvSpPr>
        <p:spPr>
          <a:xfrm>
            <a:off x="1979482" y="503927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CPU</a:t>
            </a:r>
            <a:r>
              <a:rPr b="1" lang="es-419" sz="24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virtual:</a:t>
            </a:r>
            <a:endParaRPr/>
          </a:p>
        </p:txBody>
      </p:sp>
      <p:sp>
        <p:nvSpPr>
          <p:cNvPr id="669" name="Google Shape;669;p40"/>
          <p:cNvSpPr txBox="1"/>
          <p:nvPr/>
        </p:nvSpPr>
        <p:spPr>
          <a:xfrm>
            <a:off x="666826" y="6131200"/>
            <a:ext cx="3561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1003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Servidor</a:t>
            </a:r>
            <a:r>
              <a:rPr b="1" lang="es-419" sz="24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físico:</a:t>
            </a:r>
            <a:endParaRPr/>
          </a:p>
        </p:txBody>
      </p:sp>
      <p:sp>
        <p:nvSpPr>
          <p:cNvPr id="670" name="Google Shape;670;p40"/>
          <p:cNvSpPr/>
          <p:nvPr/>
        </p:nvSpPr>
        <p:spPr>
          <a:xfrm>
            <a:off x="4233338" y="7076757"/>
            <a:ext cx="14753700" cy="809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40"/>
          <p:cNvSpPr txBox="1"/>
          <p:nvPr/>
        </p:nvSpPr>
        <p:spPr>
          <a:xfrm>
            <a:off x="4224763" y="7142608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/>
          </a:p>
        </p:txBody>
      </p:sp>
      <p:sp>
        <p:nvSpPr>
          <p:cNvPr id="672" name="Google Shape;672;p40"/>
          <p:cNvSpPr txBox="1"/>
          <p:nvPr/>
        </p:nvSpPr>
        <p:spPr>
          <a:xfrm>
            <a:off x="6610712" y="7142588"/>
            <a:ext cx="2373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9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USD/estación </a:t>
            </a:r>
            <a:b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trabajo</a:t>
            </a:r>
            <a:endParaRPr/>
          </a:p>
        </p:txBody>
      </p:sp>
      <p:sp>
        <p:nvSpPr>
          <p:cNvPr id="673" name="Google Shape;673;p40"/>
          <p:cNvSpPr txBox="1"/>
          <p:nvPr/>
        </p:nvSpPr>
        <p:spPr>
          <a:xfrm>
            <a:off x="9051310" y="7142588"/>
            <a:ext cx="2540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USD/estación </a:t>
            </a:r>
            <a:b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trabajo</a:t>
            </a:r>
            <a:endParaRPr/>
          </a:p>
        </p:txBody>
      </p:sp>
      <p:sp>
        <p:nvSpPr>
          <p:cNvPr id="674" name="Google Shape;674;p40"/>
          <p:cNvSpPr txBox="1"/>
          <p:nvPr/>
        </p:nvSpPr>
        <p:spPr>
          <a:xfrm>
            <a:off x="11606664" y="7142588"/>
            <a:ext cx="2540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31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USD/estación </a:t>
            </a:r>
            <a:b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trabajo</a:t>
            </a:r>
            <a:endParaRPr/>
          </a:p>
        </p:txBody>
      </p:sp>
      <p:sp>
        <p:nvSpPr>
          <p:cNvPr id="675" name="Google Shape;675;p40"/>
          <p:cNvSpPr txBox="1"/>
          <p:nvPr/>
        </p:nvSpPr>
        <p:spPr>
          <a:xfrm>
            <a:off x="14136985" y="7142588"/>
            <a:ext cx="2540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40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USD/estación </a:t>
            </a:r>
            <a:b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trabajo</a:t>
            </a:r>
            <a:endParaRPr/>
          </a:p>
        </p:txBody>
      </p:sp>
      <p:sp>
        <p:nvSpPr>
          <p:cNvPr id="676" name="Google Shape;676;p40"/>
          <p:cNvSpPr txBox="1"/>
          <p:nvPr/>
        </p:nvSpPr>
        <p:spPr>
          <a:xfrm>
            <a:off x="523850" y="7139187"/>
            <a:ext cx="3561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Estación</a:t>
            </a:r>
            <a:r>
              <a:rPr b="1" lang="es-419" sz="24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física:</a:t>
            </a:r>
            <a:endParaRPr/>
          </a:p>
        </p:txBody>
      </p:sp>
      <p:sp>
        <p:nvSpPr>
          <p:cNvPr id="677" name="Google Shape;677;p40"/>
          <p:cNvSpPr/>
          <p:nvPr/>
        </p:nvSpPr>
        <p:spPr>
          <a:xfrm>
            <a:off x="4218305" y="8128497"/>
            <a:ext cx="14753700" cy="809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8" name="Google Shape;678;p40"/>
          <p:cNvSpPr txBox="1"/>
          <p:nvPr/>
        </p:nvSpPr>
        <p:spPr>
          <a:xfrm>
            <a:off x="4209730" y="819434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/>
          </a:p>
        </p:txBody>
      </p:sp>
      <p:sp>
        <p:nvSpPr>
          <p:cNvPr id="679" name="Google Shape;679;p40"/>
          <p:cNvSpPr txBox="1"/>
          <p:nvPr/>
        </p:nvSpPr>
        <p:spPr>
          <a:xfrm>
            <a:off x="6753212" y="819434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/>
          </a:p>
        </p:txBody>
      </p:sp>
      <p:sp>
        <p:nvSpPr>
          <p:cNvPr id="680" name="Google Shape;680;p40"/>
          <p:cNvSpPr txBox="1"/>
          <p:nvPr/>
        </p:nvSpPr>
        <p:spPr>
          <a:xfrm>
            <a:off x="9276910" y="819434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/>
          </a:p>
        </p:txBody>
      </p:sp>
      <p:sp>
        <p:nvSpPr>
          <p:cNvPr id="681" name="Google Shape;681;p40"/>
          <p:cNvSpPr txBox="1"/>
          <p:nvPr/>
        </p:nvSpPr>
        <p:spPr>
          <a:xfrm>
            <a:off x="11832264" y="819434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/>
          </a:p>
        </p:txBody>
      </p:sp>
      <p:sp>
        <p:nvSpPr>
          <p:cNvPr id="682" name="Google Shape;682;p40"/>
          <p:cNvSpPr txBox="1"/>
          <p:nvPr/>
        </p:nvSpPr>
        <p:spPr>
          <a:xfrm>
            <a:off x="14362585" y="819434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/>
          </a:p>
        </p:txBody>
      </p:sp>
      <p:sp>
        <p:nvSpPr>
          <p:cNvPr id="683" name="Google Shape;683;p40"/>
          <p:cNvSpPr txBox="1"/>
          <p:nvPr/>
        </p:nvSpPr>
        <p:spPr>
          <a:xfrm>
            <a:off x="16840359" y="8194346"/>
            <a:ext cx="224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65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USD/base </a:t>
            </a:r>
            <a:b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datos</a:t>
            </a:r>
            <a:endParaRPr/>
          </a:p>
        </p:txBody>
      </p:sp>
      <p:sp>
        <p:nvSpPr>
          <p:cNvPr id="684" name="Google Shape;684;p40"/>
          <p:cNvSpPr txBox="1"/>
          <p:nvPr/>
        </p:nvSpPr>
        <p:spPr>
          <a:xfrm>
            <a:off x="1231829" y="8216290"/>
            <a:ext cx="2813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Aplicaciones</a:t>
            </a:r>
            <a:r>
              <a:rPr b="1" lang="es-419" sz="24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(con Oracle RMAN):</a:t>
            </a:r>
            <a:endParaRPr/>
          </a:p>
        </p:txBody>
      </p:sp>
      <p:sp>
        <p:nvSpPr>
          <p:cNvPr id="685" name="Google Shape;685;p40"/>
          <p:cNvSpPr/>
          <p:nvPr/>
        </p:nvSpPr>
        <p:spPr>
          <a:xfrm>
            <a:off x="4224736" y="6025075"/>
            <a:ext cx="14753700" cy="809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6" name="Google Shape;686;p40"/>
          <p:cNvSpPr txBox="1"/>
          <p:nvPr/>
        </p:nvSpPr>
        <p:spPr>
          <a:xfrm>
            <a:off x="4216161" y="609092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/>
          </a:p>
        </p:txBody>
      </p:sp>
      <p:sp>
        <p:nvSpPr>
          <p:cNvPr id="687" name="Google Shape;687;p40"/>
          <p:cNvSpPr txBox="1"/>
          <p:nvPr/>
        </p:nvSpPr>
        <p:spPr>
          <a:xfrm>
            <a:off x="6753212" y="609092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USD/servidor</a:t>
            </a:r>
            <a:endParaRPr/>
          </a:p>
        </p:txBody>
      </p:sp>
      <p:sp>
        <p:nvSpPr>
          <p:cNvPr id="688" name="Google Shape;688;p40"/>
          <p:cNvSpPr txBox="1"/>
          <p:nvPr/>
        </p:nvSpPr>
        <p:spPr>
          <a:xfrm>
            <a:off x="9276910" y="6094883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76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USD/servidor</a:t>
            </a:r>
            <a:endParaRPr/>
          </a:p>
        </p:txBody>
      </p:sp>
      <p:sp>
        <p:nvSpPr>
          <p:cNvPr id="689" name="Google Shape;689;p40"/>
          <p:cNvSpPr txBox="1"/>
          <p:nvPr/>
        </p:nvSpPr>
        <p:spPr>
          <a:xfrm>
            <a:off x="11832264" y="609092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92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USD/servidor</a:t>
            </a:r>
            <a:endParaRPr/>
          </a:p>
        </p:txBody>
      </p:sp>
      <p:sp>
        <p:nvSpPr>
          <p:cNvPr id="690" name="Google Shape;690;p40"/>
          <p:cNvSpPr txBox="1"/>
          <p:nvPr/>
        </p:nvSpPr>
        <p:spPr>
          <a:xfrm>
            <a:off x="14362585" y="6090926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s-419" sz="1800"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 USD/servidor</a:t>
            </a:r>
            <a:endParaRPr/>
          </a:p>
        </p:txBody>
      </p:sp>
      <p:cxnSp>
        <p:nvCxnSpPr>
          <p:cNvPr id="691" name="Google Shape;691;p40"/>
          <p:cNvCxnSpPr/>
          <p:nvPr/>
        </p:nvCxnSpPr>
        <p:spPr>
          <a:xfrm>
            <a:off x="923085" y="1644350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2" name="Google Shape;692;p40"/>
          <p:cNvSpPr txBox="1"/>
          <p:nvPr/>
        </p:nvSpPr>
        <p:spPr>
          <a:xfrm>
            <a:off x="17001309" y="7179991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Solicitar precios</a:t>
            </a:r>
            <a:endParaRPr/>
          </a:p>
        </p:txBody>
      </p:sp>
      <p:sp>
        <p:nvSpPr>
          <p:cNvPr id="693" name="Google Shape;693;p40"/>
          <p:cNvSpPr txBox="1"/>
          <p:nvPr/>
        </p:nvSpPr>
        <p:spPr>
          <a:xfrm>
            <a:off x="17001309" y="5067650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Solicitar precios</a:t>
            </a:r>
            <a:endParaRPr/>
          </a:p>
        </p:txBody>
      </p:sp>
      <p:sp>
        <p:nvSpPr>
          <p:cNvPr id="694" name="Google Shape;694;p40"/>
          <p:cNvSpPr txBox="1"/>
          <p:nvPr/>
        </p:nvSpPr>
        <p:spPr>
          <a:xfrm>
            <a:off x="17001309" y="6128278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Solicitar precios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1"/>
          <p:cNvSpPr txBox="1"/>
          <p:nvPr/>
        </p:nvSpPr>
        <p:spPr>
          <a:xfrm>
            <a:off x="716345" y="8535333"/>
            <a:ext cx="11017800" cy="20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2600"/>
              </a:spcBef>
              <a:spcAft>
                <a:spcPts val="26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s-419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es-419" sz="2000" u="none" cap="none" strike="noStrike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b="0" i="0" lang="es-419" sz="2000" u="none" cap="none" strike="noStrike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-419" sz="2000" u="none" cap="none" strike="noStrike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na carga de trabajo </a:t>
            </a:r>
            <a:r>
              <a:rPr b="0" i="0" lang="es-419" sz="2000" u="none" cap="none" strike="noStrike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puede ser una máquina virtual de VMware, Hyper-V o Nutanix AHV, una máquina física (un servidor o tres estaciones de trabajo) o una instancia de Amazon EC2. 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 carga de trabajo = 500 GB </a:t>
            </a:r>
            <a:r>
              <a:rPr b="0" i="0" lang="es-419" sz="2000" u="none" cap="none" strike="noStrike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 datos en recursos compartidos en el origen.</a:t>
            </a:r>
            <a:endParaRPr/>
          </a:p>
        </p:txBody>
      </p:sp>
      <p:sp>
        <p:nvSpPr>
          <p:cNvPr id="701" name="Google Shape;701;p41"/>
          <p:cNvSpPr/>
          <p:nvPr/>
        </p:nvSpPr>
        <p:spPr>
          <a:xfrm>
            <a:off x="4319726" y="7096775"/>
            <a:ext cx="14753700" cy="809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1"/>
          <p:cNvSpPr/>
          <p:nvPr/>
        </p:nvSpPr>
        <p:spPr>
          <a:xfrm>
            <a:off x="6827096" y="3665550"/>
            <a:ext cx="2126400" cy="3105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 Essentials</a:t>
            </a:r>
            <a:endParaRPr/>
          </a:p>
        </p:txBody>
      </p:sp>
      <p:sp>
        <p:nvSpPr>
          <p:cNvPr id="703" name="Google Shape;703;p41"/>
          <p:cNvSpPr/>
          <p:nvPr/>
        </p:nvSpPr>
        <p:spPr>
          <a:xfrm>
            <a:off x="9361791" y="3665550"/>
            <a:ext cx="2126400" cy="3105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Essentials</a:t>
            </a:r>
            <a:endParaRPr/>
          </a:p>
        </p:txBody>
      </p:sp>
      <p:sp>
        <p:nvSpPr>
          <p:cNvPr id="704" name="Google Shape;704;p41"/>
          <p:cNvSpPr/>
          <p:nvPr/>
        </p:nvSpPr>
        <p:spPr>
          <a:xfrm>
            <a:off x="11896486" y="3665550"/>
            <a:ext cx="2126400" cy="3105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</a:t>
            </a:r>
            <a:endParaRPr/>
          </a:p>
        </p:txBody>
      </p:sp>
      <p:sp>
        <p:nvSpPr>
          <p:cNvPr id="705" name="Google Shape;705;p41"/>
          <p:cNvSpPr/>
          <p:nvPr/>
        </p:nvSpPr>
        <p:spPr>
          <a:xfrm>
            <a:off x="14431181" y="3665550"/>
            <a:ext cx="2126400" cy="3105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</a:t>
            </a:r>
            <a:endParaRPr/>
          </a:p>
        </p:txBody>
      </p:sp>
      <p:sp>
        <p:nvSpPr>
          <p:cNvPr id="706" name="Google Shape;706;p41"/>
          <p:cNvSpPr/>
          <p:nvPr/>
        </p:nvSpPr>
        <p:spPr>
          <a:xfrm>
            <a:off x="16965876" y="3665550"/>
            <a:ext cx="2126400" cy="3105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Plus</a:t>
            </a:r>
            <a:endParaRPr/>
          </a:p>
        </p:txBody>
      </p:sp>
      <p:sp>
        <p:nvSpPr>
          <p:cNvPr id="707" name="Google Shape;707;p41"/>
          <p:cNvSpPr txBox="1"/>
          <p:nvPr/>
        </p:nvSpPr>
        <p:spPr>
          <a:xfrm>
            <a:off x="6845851" y="7162625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9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USD/año</a:t>
            </a:r>
            <a:endParaRPr/>
          </a:p>
        </p:txBody>
      </p:sp>
      <p:sp>
        <p:nvSpPr>
          <p:cNvPr id="708" name="Google Shape;708;p41"/>
          <p:cNvSpPr txBox="1"/>
          <p:nvPr/>
        </p:nvSpPr>
        <p:spPr>
          <a:xfrm>
            <a:off x="9380551" y="7162625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USD/año</a:t>
            </a:r>
            <a:endParaRPr/>
          </a:p>
        </p:txBody>
      </p:sp>
      <p:sp>
        <p:nvSpPr>
          <p:cNvPr id="709" name="Google Shape;709;p41"/>
          <p:cNvSpPr txBox="1"/>
          <p:nvPr/>
        </p:nvSpPr>
        <p:spPr>
          <a:xfrm>
            <a:off x="11915251" y="7162625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USD/año</a:t>
            </a:r>
            <a:endParaRPr/>
          </a:p>
        </p:txBody>
      </p:sp>
      <p:sp>
        <p:nvSpPr>
          <p:cNvPr id="710" name="Google Shape;710;p41"/>
          <p:cNvSpPr txBox="1"/>
          <p:nvPr/>
        </p:nvSpPr>
        <p:spPr>
          <a:xfrm>
            <a:off x="14449951" y="7162625"/>
            <a:ext cx="2088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USD/año</a:t>
            </a:r>
            <a:endParaRPr/>
          </a:p>
        </p:txBody>
      </p:sp>
      <p:sp>
        <p:nvSpPr>
          <p:cNvPr id="711" name="Google Shape;711;p41"/>
          <p:cNvSpPr txBox="1"/>
          <p:nvPr/>
        </p:nvSpPr>
        <p:spPr>
          <a:xfrm>
            <a:off x="1834075" y="7162625"/>
            <a:ext cx="2347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Carga de trabajo*:</a:t>
            </a:r>
            <a:endParaRPr/>
          </a:p>
        </p:txBody>
      </p:sp>
      <p:sp>
        <p:nvSpPr>
          <p:cNvPr id="712" name="Google Shape;712;p41"/>
          <p:cNvSpPr txBox="1"/>
          <p:nvPr/>
        </p:nvSpPr>
        <p:spPr>
          <a:xfrm>
            <a:off x="904969" y="862200"/>
            <a:ext cx="124515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Precios de suscripción por carga de trabajo</a:t>
            </a:r>
            <a:endParaRPr/>
          </a:p>
        </p:txBody>
      </p:sp>
      <p:cxnSp>
        <p:nvCxnSpPr>
          <p:cNvPr id="713" name="Google Shape;713;p41"/>
          <p:cNvCxnSpPr/>
          <p:nvPr/>
        </p:nvCxnSpPr>
        <p:spPr>
          <a:xfrm>
            <a:off x="923085" y="1644350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4" name="Google Shape;714;p41"/>
          <p:cNvSpPr txBox="1"/>
          <p:nvPr/>
        </p:nvSpPr>
        <p:spPr>
          <a:xfrm>
            <a:off x="16984662" y="7199828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Solicitar precios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2"/>
          <p:cNvSpPr/>
          <p:nvPr/>
        </p:nvSpPr>
        <p:spPr>
          <a:xfrm>
            <a:off x="904950" y="4475775"/>
            <a:ext cx="7305300" cy="2731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72F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1" name="Google Shape;721;p42"/>
          <p:cNvSpPr/>
          <p:nvPr/>
        </p:nvSpPr>
        <p:spPr>
          <a:xfrm>
            <a:off x="5930422" y="5675297"/>
            <a:ext cx="24408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por usuario/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s-419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mes</a:t>
            </a:r>
            <a:endParaRPr/>
          </a:p>
        </p:txBody>
      </p:sp>
      <p:sp>
        <p:nvSpPr>
          <p:cNvPr id="722" name="Google Shape;722;p42"/>
          <p:cNvSpPr/>
          <p:nvPr/>
        </p:nvSpPr>
        <p:spPr>
          <a:xfrm>
            <a:off x="1305926" y="5346956"/>
            <a:ext cx="46245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lang="es-419" sz="9700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0.8</a:t>
            </a:r>
            <a:r>
              <a:rPr b="1" i="0" lang="es-419" sz="97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 USD</a:t>
            </a:r>
            <a:endParaRPr/>
          </a:p>
        </p:txBody>
      </p:sp>
      <p:sp>
        <p:nvSpPr>
          <p:cNvPr id="723" name="Google Shape;723;p42"/>
          <p:cNvSpPr/>
          <p:nvPr/>
        </p:nvSpPr>
        <p:spPr>
          <a:xfrm>
            <a:off x="1400704" y="4923643"/>
            <a:ext cx="40902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s-419" sz="2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Microsoft 365</a:t>
            </a:r>
            <a:endParaRPr/>
          </a:p>
        </p:txBody>
      </p:sp>
      <p:sp>
        <p:nvSpPr>
          <p:cNvPr id="724" name="Google Shape;724;p42"/>
          <p:cNvSpPr txBox="1"/>
          <p:nvPr/>
        </p:nvSpPr>
        <p:spPr>
          <a:xfrm>
            <a:off x="904959" y="862200"/>
            <a:ext cx="88497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Precios de la suscripción de SaaS</a:t>
            </a:r>
            <a:endParaRPr/>
          </a:p>
        </p:txBody>
      </p:sp>
      <p:pic>
        <p:nvPicPr>
          <p:cNvPr id="725" name="Google Shape;725;p42"/>
          <p:cNvPicPr preferRelativeResize="0"/>
          <p:nvPr/>
        </p:nvPicPr>
        <p:blipFill rotWithShape="1">
          <a:blip r:embed="rId3">
            <a:alphaModFix/>
          </a:blip>
          <a:srcRect b="12144" l="0" r="0" t="12137"/>
          <a:stretch/>
        </p:blipFill>
        <p:spPr>
          <a:xfrm>
            <a:off x="9214048" y="1878955"/>
            <a:ext cx="8552046" cy="85634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p42"/>
          <p:cNvCxnSpPr/>
          <p:nvPr/>
        </p:nvCxnSpPr>
        <p:spPr>
          <a:xfrm>
            <a:off x="923085" y="1644350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3"/>
          <p:cNvSpPr txBox="1"/>
          <p:nvPr/>
        </p:nvSpPr>
        <p:spPr>
          <a:xfrm>
            <a:off x="904974" y="862090"/>
            <a:ext cx="134547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Precios de IT Monitoring</a:t>
            </a:r>
            <a:endParaRPr/>
          </a:p>
        </p:txBody>
      </p:sp>
      <p:sp>
        <p:nvSpPr>
          <p:cNvPr id="733" name="Google Shape;733;p43"/>
          <p:cNvSpPr txBox="1"/>
          <p:nvPr/>
        </p:nvSpPr>
        <p:spPr>
          <a:xfrm>
            <a:off x="1021145" y="4047268"/>
            <a:ext cx="91578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0" spcFirstLastPara="1" rIns="201025" wrap="square" tIns="201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s-419" sz="3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Precios de la licencia permanente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Licenciada por zócalo de CPU, 1 año de asistencia </a:t>
            </a:r>
            <a:b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estándar incluido</a:t>
            </a:r>
            <a:endParaRPr/>
          </a:p>
        </p:txBody>
      </p:sp>
      <p:sp>
        <p:nvSpPr>
          <p:cNvPr id="734" name="Google Shape;734;p43"/>
          <p:cNvSpPr/>
          <p:nvPr/>
        </p:nvSpPr>
        <p:spPr>
          <a:xfrm>
            <a:off x="1021145" y="7387412"/>
            <a:ext cx="8750700" cy="720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43"/>
          <p:cNvSpPr/>
          <p:nvPr/>
        </p:nvSpPr>
        <p:spPr>
          <a:xfrm>
            <a:off x="1021145" y="5732408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 Essentials</a:t>
            </a:r>
            <a:endParaRPr/>
          </a:p>
        </p:txBody>
      </p:sp>
      <p:sp>
        <p:nvSpPr>
          <p:cNvPr id="736" name="Google Shape;736;p43"/>
          <p:cNvSpPr/>
          <p:nvPr/>
        </p:nvSpPr>
        <p:spPr>
          <a:xfrm>
            <a:off x="3229309" y="5732408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Essentials</a:t>
            </a:r>
            <a:endParaRPr/>
          </a:p>
        </p:txBody>
      </p:sp>
      <p:sp>
        <p:nvSpPr>
          <p:cNvPr id="737" name="Google Shape;737;p43"/>
          <p:cNvSpPr/>
          <p:nvPr/>
        </p:nvSpPr>
        <p:spPr>
          <a:xfrm>
            <a:off x="5437472" y="5732408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</a:t>
            </a:r>
            <a:endParaRPr/>
          </a:p>
        </p:txBody>
      </p:sp>
      <p:sp>
        <p:nvSpPr>
          <p:cNvPr id="738" name="Google Shape;738;p43"/>
          <p:cNvSpPr/>
          <p:nvPr/>
        </p:nvSpPr>
        <p:spPr>
          <a:xfrm>
            <a:off x="7645636" y="5732408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Enterprise/</a:t>
            </a:r>
            <a:b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Plus</a:t>
            </a:r>
            <a:endParaRPr/>
          </a:p>
        </p:txBody>
      </p:sp>
      <p:sp>
        <p:nvSpPr>
          <p:cNvPr id="739" name="Google Shape;739;p43"/>
          <p:cNvSpPr txBox="1"/>
          <p:nvPr/>
        </p:nvSpPr>
        <p:spPr>
          <a:xfrm>
            <a:off x="1038635" y="744602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100 USD/zócalo</a:t>
            </a:r>
            <a:endParaRPr/>
          </a:p>
        </p:txBody>
      </p:sp>
      <p:sp>
        <p:nvSpPr>
          <p:cNvPr id="740" name="Google Shape;740;p43"/>
          <p:cNvSpPr txBox="1"/>
          <p:nvPr/>
        </p:nvSpPr>
        <p:spPr>
          <a:xfrm>
            <a:off x="3274302" y="744602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150 USD/zócalo</a:t>
            </a:r>
            <a:endParaRPr/>
          </a:p>
        </p:txBody>
      </p:sp>
      <p:sp>
        <p:nvSpPr>
          <p:cNvPr id="741" name="Google Shape;741;p43"/>
          <p:cNvSpPr txBox="1"/>
          <p:nvPr/>
        </p:nvSpPr>
        <p:spPr>
          <a:xfrm>
            <a:off x="5454949" y="744602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200 USD/zócalo</a:t>
            </a:r>
            <a:endParaRPr/>
          </a:p>
        </p:txBody>
      </p:sp>
      <p:sp>
        <p:nvSpPr>
          <p:cNvPr id="742" name="Google Shape;742;p43"/>
          <p:cNvSpPr txBox="1"/>
          <p:nvPr/>
        </p:nvSpPr>
        <p:spPr>
          <a:xfrm>
            <a:off x="7663079" y="744602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Solicitar precios</a:t>
            </a:r>
            <a:endParaRPr/>
          </a:p>
        </p:txBody>
      </p:sp>
      <p:sp>
        <p:nvSpPr>
          <p:cNvPr id="743" name="Google Shape;743;p43"/>
          <p:cNvSpPr/>
          <p:nvPr/>
        </p:nvSpPr>
        <p:spPr>
          <a:xfrm>
            <a:off x="10515517" y="7387027"/>
            <a:ext cx="8750700" cy="720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3"/>
          <p:cNvSpPr/>
          <p:nvPr/>
        </p:nvSpPr>
        <p:spPr>
          <a:xfrm>
            <a:off x="10515530" y="5732422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 Essentials</a:t>
            </a:r>
            <a:endParaRPr/>
          </a:p>
        </p:txBody>
      </p:sp>
      <p:sp>
        <p:nvSpPr>
          <p:cNvPr id="745" name="Google Shape;745;p43"/>
          <p:cNvSpPr/>
          <p:nvPr/>
        </p:nvSpPr>
        <p:spPr>
          <a:xfrm>
            <a:off x="12718564" y="5732422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Essentials</a:t>
            </a:r>
            <a:endParaRPr/>
          </a:p>
        </p:txBody>
      </p:sp>
      <p:sp>
        <p:nvSpPr>
          <p:cNvPr id="746" name="Google Shape;746;p43"/>
          <p:cNvSpPr/>
          <p:nvPr/>
        </p:nvSpPr>
        <p:spPr>
          <a:xfrm>
            <a:off x="14921597" y="5732422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</a:t>
            </a:r>
            <a:endParaRPr/>
          </a:p>
        </p:txBody>
      </p:sp>
      <p:sp>
        <p:nvSpPr>
          <p:cNvPr id="747" name="Google Shape;747;p43"/>
          <p:cNvSpPr/>
          <p:nvPr/>
        </p:nvSpPr>
        <p:spPr>
          <a:xfrm>
            <a:off x="17124631" y="5732422"/>
            <a:ext cx="1958400" cy="134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Enterprise/</a:t>
            </a:r>
            <a:b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22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Plus</a:t>
            </a:r>
            <a:endParaRPr/>
          </a:p>
        </p:txBody>
      </p:sp>
      <p:sp>
        <p:nvSpPr>
          <p:cNvPr id="748" name="Google Shape;748;p43"/>
          <p:cNvSpPr txBox="1"/>
          <p:nvPr/>
        </p:nvSpPr>
        <p:spPr>
          <a:xfrm>
            <a:off x="10532974" y="744565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13 USD/año</a:t>
            </a:r>
            <a:endParaRPr/>
          </a:p>
        </p:txBody>
      </p:sp>
      <p:sp>
        <p:nvSpPr>
          <p:cNvPr id="749" name="Google Shape;749;p43"/>
          <p:cNvSpPr txBox="1"/>
          <p:nvPr/>
        </p:nvSpPr>
        <p:spPr>
          <a:xfrm>
            <a:off x="12736047" y="744565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17 USD/año</a:t>
            </a:r>
            <a:endParaRPr/>
          </a:p>
        </p:txBody>
      </p:sp>
      <p:sp>
        <p:nvSpPr>
          <p:cNvPr id="750" name="Google Shape;750;p43"/>
          <p:cNvSpPr txBox="1"/>
          <p:nvPr/>
        </p:nvSpPr>
        <p:spPr>
          <a:xfrm>
            <a:off x="15032176" y="744565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 USD/año</a:t>
            </a:r>
            <a:endParaRPr/>
          </a:p>
        </p:txBody>
      </p:sp>
      <p:sp>
        <p:nvSpPr>
          <p:cNvPr id="751" name="Google Shape;751;p43"/>
          <p:cNvSpPr txBox="1"/>
          <p:nvPr/>
        </p:nvSpPr>
        <p:spPr>
          <a:xfrm>
            <a:off x="17142137" y="744565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Solicitar precios</a:t>
            </a:r>
            <a:endParaRPr/>
          </a:p>
        </p:txBody>
      </p:sp>
      <p:sp>
        <p:nvSpPr>
          <p:cNvPr id="752" name="Google Shape;752;p43"/>
          <p:cNvSpPr txBox="1"/>
          <p:nvPr/>
        </p:nvSpPr>
        <p:spPr>
          <a:xfrm>
            <a:off x="10515517" y="4047268"/>
            <a:ext cx="89598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0" spcFirstLastPara="1" rIns="201025" wrap="square" tIns="201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s-419" sz="3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Precios de la suscripción por carga de trabajo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Licenciada por carga de trabajo, facturada por adelantado, </a:t>
            </a:r>
            <a:b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 año de asistencia estándar incluido</a:t>
            </a:r>
            <a:endParaRPr/>
          </a:p>
        </p:txBody>
      </p:sp>
      <p:cxnSp>
        <p:nvCxnSpPr>
          <p:cNvPr id="753" name="Google Shape;753;p43"/>
          <p:cNvCxnSpPr/>
          <p:nvPr/>
        </p:nvCxnSpPr>
        <p:spPr>
          <a:xfrm>
            <a:off x="923085" y="1644350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4"/>
          <p:cNvSpPr txBox="1"/>
          <p:nvPr/>
        </p:nvSpPr>
        <p:spPr>
          <a:xfrm>
            <a:off x="904974" y="862090"/>
            <a:ext cx="134547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419" sz="3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Precios del respaldo de NAS</a:t>
            </a:r>
            <a:endParaRPr/>
          </a:p>
        </p:txBody>
      </p:sp>
      <p:sp>
        <p:nvSpPr>
          <p:cNvPr id="760" name="Google Shape;760;p44"/>
          <p:cNvSpPr txBox="1"/>
          <p:nvPr/>
        </p:nvSpPr>
        <p:spPr>
          <a:xfrm>
            <a:off x="3955201" y="2196319"/>
            <a:ext cx="105207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0" spcFirstLastPara="1" rIns="201025" wrap="square" tIns="201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s-419" sz="3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Precios de las suscripciones permanentes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Licenciados por 1 TB de datos, 1 año de asistencia estándar incluido</a:t>
            </a:r>
            <a:endParaRPr/>
          </a:p>
        </p:txBody>
      </p:sp>
      <p:sp>
        <p:nvSpPr>
          <p:cNvPr id="761" name="Google Shape;761;p44"/>
          <p:cNvSpPr/>
          <p:nvPr/>
        </p:nvSpPr>
        <p:spPr>
          <a:xfrm>
            <a:off x="3955218" y="5025984"/>
            <a:ext cx="12193800" cy="495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4"/>
          <p:cNvSpPr/>
          <p:nvPr/>
        </p:nvSpPr>
        <p:spPr>
          <a:xfrm>
            <a:off x="3955191" y="3534946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 Essentials</a:t>
            </a:r>
            <a:endParaRPr/>
          </a:p>
        </p:txBody>
      </p:sp>
      <p:sp>
        <p:nvSpPr>
          <p:cNvPr id="763" name="Google Shape;763;p44"/>
          <p:cNvSpPr/>
          <p:nvPr/>
        </p:nvSpPr>
        <p:spPr>
          <a:xfrm>
            <a:off x="6475129" y="3534946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Essentials</a:t>
            </a:r>
            <a:endParaRPr/>
          </a:p>
        </p:txBody>
      </p:sp>
      <p:sp>
        <p:nvSpPr>
          <p:cNvPr id="764" name="Google Shape;764;p44"/>
          <p:cNvSpPr/>
          <p:nvPr/>
        </p:nvSpPr>
        <p:spPr>
          <a:xfrm>
            <a:off x="8995068" y="3534946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</a:t>
            </a:r>
            <a:endParaRPr/>
          </a:p>
        </p:txBody>
      </p:sp>
      <p:sp>
        <p:nvSpPr>
          <p:cNvPr id="765" name="Google Shape;765;p44"/>
          <p:cNvSpPr/>
          <p:nvPr/>
        </p:nvSpPr>
        <p:spPr>
          <a:xfrm>
            <a:off x="11515006" y="3534946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</a:t>
            </a:r>
            <a:endParaRPr/>
          </a:p>
        </p:txBody>
      </p:sp>
      <p:sp>
        <p:nvSpPr>
          <p:cNvPr id="766" name="Google Shape;766;p44"/>
          <p:cNvSpPr/>
          <p:nvPr/>
        </p:nvSpPr>
        <p:spPr>
          <a:xfrm>
            <a:off x="14034944" y="3534946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Plus</a:t>
            </a:r>
            <a:endParaRPr/>
          </a:p>
        </p:txBody>
      </p:sp>
      <p:sp>
        <p:nvSpPr>
          <p:cNvPr id="767" name="Google Shape;767;p44"/>
          <p:cNvSpPr txBox="1"/>
          <p:nvPr/>
        </p:nvSpPr>
        <p:spPr>
          <a:xfrm>
            <a:off x="3955192" y="5066288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149 USD/TB</a:t>
            </a:r>
            <a:endParaRPr/>
          </a:p>
        </p:txBody>
      </p:sp>
      <p:sp>
        <p:nvSpPr>
          <p:cNvPr id="768" name="Google Shape;768;p44"/>
          <p:cNvSpPr txBox="1"/>
          <p:nvPr/>
        </p:nvSpPr>
        <p:spPr>
          <a:xfrm>
            <a:off x="6482870" y="5066288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199 USD/TB</a:t>
            </a:r>
            <a:endParaRPr/>
          </a:p>
        </p:txBody>
      </p:sp>
      <p:sp>
        <p:nvSpPr>
          <p:cNvPr id="769" name="Google Shape;769;p44"/>
          <p:cNvSpPr txBox="1"/>
          <p:nvPr/>
        </p:nvSpPr>
        <p:spPr>
          <a:xfrm>
            <a:off x="9010547" y="5066288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349 USD/TB</a:t>
            </a:r>
            <a:endParaRPr/>
          </a:p>
        </p:txBody>
      </p:sp>
      <p:sp>
        <p:nvSpPr>
          <p:cNvPr id="770" name="Google Shape;770;p44"/>
          <p:cNvSpPr txBox="1"/>
          <p:nvPr/>
        </p:nvSpPr>
        <p:spPr>
          <a:xfrm>
            <a:off x="11538225" y="5066288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399 USD/TB</a:t>
            </a:r>
            <a:endParaRPr/>
          </a:p>
        </p:txBody>
      </p:sp>
      <p:sp>
        <p:nvSpPr>
          <p:cNvPr id="771" name="Google Shape;771;p44"/>
          <p:cNvSpPr txBox="1"/>
          <p:nvPr/>
        </p:nvSpPr>
        <p:spPr>
          <a:xfrm>
            <a:off x="14065903" y="5066288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449 USD/TB</a:t>
            </a:r>
            <a:endParaRPr/>
          </a:p>
        </p:txBody>
      </p:sp>
      <p:sp>
        <p:nvSpPr>
          <p:cNvPr id="772" name="Google Shape;772;p44"/>
          <p:cNvSpPr txBox="1"/>
          <p:nvPr/>
        </p:nvSpPr>
        <p:spPr>
          <a:xfrm>
            <a:off x="3955191" y="6039233"/>
            <a:ext cx="91578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0" spcFirstLastPara="1" rIns="201025" wrap="square" tIns="201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s-419" sz="3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Precios de las suscripciones por carga de trabajo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Licenciadas por carga de trabajo*, facturadas por adelantado, 1 año de asistencia estándar incluido</a:t>
            </a:r>
            <a:endParaRPr/>
          </a:p>
        </p:txBody>
      </p:sp>
      <p:sp>
        <p:nvSpPr>
          <p:cNvPr id="773" name="Google Shape;773;p44"/>
          <p:cNvSpPr/>
          <p:nvPr/>
        </p:nvSpPr>
        <p:spPr>
          <a:xfrm>
            <a:off x="3955218" y="9269889"/>
            <a:ext cx="12193800" cy="495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44"/>
          <p:cNvSpPr/>
          <p:nvPr/>
        </p:nvSpPr>
        <p:spPr>
          <a:xfrm>
            <a:off x="3955191" y="7778851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 Essentials</a:t>
            </a:r>
            <a:endParaRPr/>
          </a:p>
        </p:txBody>
      </p:sp>
      <p:sp>
        <p:nvSpPr>
          <p:cNvPr id="775" name="Google Shape;775;p44"/>
          <p:cNvSpPr/>
          <p:nvPr/>
        </p:nvSpPr>
        <p:spPr>
          <a:xfrm>
            <a:off x="6475129" y="7778851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Essentials</a:t>
            </a:r>
            <a:endParaRPr/>
          </a:p>
        </p:txBody>
      </p:sp>
      <p:sp>
        <p:nvSpPr>
          <p:cNvPr id="776" name="Google Shape;776;p44"/>
          <p:cNvSpPr/>
          <p:nvPr/>
        </p:nvSpPr>
        <p:spPr>
          <a:xfrm>
            <a:off x="8995068" y="7778851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Pro</a:t>
            </a:r>
            <a:endParaRPr/>
          </a:p>
        </p:txBody>
      </p:sp>
      <p:sp>
        <p:nvSpPr>
          <p:cNvPr id="777" name="Google Shape;777;p44"/>
          <p:cNvSpPr/>
          <p:nvPr/>
        </p:nvSpPr>
        <p:spPr>
          <a:xfrm>
            <a:off x="11515006" y="7778851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</a:t>
            </a:r>
            <a:endParaRPr/>
          </a:p>
        </p:txBody>
      </p:sp>
      <p:sp>
        <p:nvSpPr>
          <p:cNvPr id="778" name="Google Shape;778;p44"/>
          <p:cNvSpPr/>
          <p:nvPr/>
        </p:nvSpPr>
        <p:spPr>
          <a:xfrm>
            <a:off x="14034944" y="7778851"/>
            <a:ext cx="2114100" cy="125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72FA"/>
                </a:solidFill>
                <a:latin typeface="Roboto"/>
                <a:ea typeface="Roboto"/>
                <a:cs typeface="Roboto"/>
                <a:sym typeface="Roboto"/>
              </a:rPr>
              <a:t>Enterprise Plus</a:t>
            </a:r>
            <a:endParaRPr/>
          </a:p>
        </p:txBody>
      </p:sp>
      <p:sp>
        <p:nvSpPr>
          <p:cNvPr id="779" name="Google Shape;779;p44"/>
          <p:cNvSpPr txBox="1"/>
          <p:nvPr/>
        </p:nvSpPr>
        <p:spPr>
          <a:xfrm>
            <a:off x="3955192" y="9310193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USD/TB</a:t>
            </a:r>
            <a:endParaRPr/>
          </a:p>
        </p:txBody>
      </p:sp>
      <p:sp>
        <p:nvSpPr>
          <p:cNvPr id="780" name="Google Shape;780;p44"/>
          <p:cNvSpPr txBox="1"/>
          <p:nvPr/>
        </p:nvSpPr>
        <p:spPr>
          <a:xfrm>
            <a:off x="6482870" y="9310193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6 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USD/TB</a:t>
            </a:r>
            <a:endParaRPr/>
          </a:p>
        </p:txBody>
      </p:sp>
      <p:sp>
        <p:nvSpPr>
          <p:cNvPr id="781" name="Google Shape;781;p44"/>
          <p:cNvSpPr txBox="1"/>
          <p:nvPr/>
        </p:nvSpPr>
        <p:spPr>
          <a:xfrm>
            <a:off x="9010547" y="9310193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92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USD/TB</a:t>
            </a:r>
            <a:endParaRPr/>
          </a:p>
        </p:txBody>
      </p:sp>
      <p:sp>
        <p:nvSpPr>
          <p:cNvPr id="782" name="Google Shape;782;p44"/>
          <p:cNvSpPr txBox="1"/>
          <p:nvPr/>
        </p:nvSpPr>
        <p:spPr>
          <a:xfrm>
            <a:off x="11538225" y="9310193"/>
            <a:ext cx="2082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s-419" sz="200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s-419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 USD/TB</a:t>
            </a:r>
            <a:endParaRPr/>
          </a:p>
        </p:txBody>
      </p:sp>
      <p:sp>
        <p:nvSpPr>
          <p:cNvPr id="783" name="Google Shape;783;p44"/>
          <p:cNvSpPr txBox="1"/>
          <p:nvPr/>
        </p:nvSpPr>
        <p:spPr>
          <a:xfrm>
            <a:off x="3836803" y="10161706"/>
            <a:ext cx="72561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419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*Una carga de trabajo equivale a 500 GB</a:t>
            </a:r>
            <a:endParaRPr/>
          </a:p>
        </p:txBody>
      </p:sp>
      <p:cxnSp>
        <p:nvCxnSpPr>
          <p:cNvPr id="784" name="Google Shape;784;p44"/>
          <p:cNvCxnSpPr/>
          <p:nvPr/>
        </p:nvCxnSpPr>
        <p:spPr>
          <a:xfrm>
            <a:off x="923085" y="1644350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5" name="Google Shape;785;p44"/>
          <p:cNvSpPr txBox="1"/>
          <p:nvPr/>
        </p:nvSpPr>
        <p:spPr>
          <a:xfrm>
            <a:off x="14145412" y="9310203"/>
            <a:ext cx="1923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Solicitar precios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5"/>
          <p:cNvSpPr txBox="1"/>
          <p:nvPr>
            <p:ph idx="4294967295" type="body"/>
          </p:nvPr>
        </p:nvSpPr>
        <p:spPr>
          <a:xfrm>
            <a:off x="524425" y="4357275"/>
            <a:ext cx="5423100" cy="3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Char char="●"/>
            </a:pPr>
            <a:r>
              <a:rPr lang="es-419" sz="2600">
                <a:latin typeface="Arial"/>
                <a:ea typeface="Arial"/>
                <a:cs typeface="Arial"/>
                <a:sym typeface="Arial"/>
              </a:rPr>
              <a:t>Cobertura las 24 horas todos los días del año por teléfono, chat y correo electrónico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Char char="●"/>
            </a:pPr>
            <a:r>
              <a:rPr lang="es-419" sz="2600">
                <a:latin typeface="Arial"/>
                <a:ea typeface="Arial"/>
                <a:cs typeface="Arial"/>
                <a:sym typeface="Arial"/>
              </a:rPr>
              <a:t>Incluida en la suscripción por carga de trabajo 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Char char="●"/>
            </a:pPr>
            <a:r>
              <a:rPr lang="es-419" sz="2600">
                <a:latin typeface="Arial"/>
                <a:ea typeface="Arial"/>
                <a:cs typeface="Arial"/>
                <a:sym typeface="Arial"/>
              </a:rPr>
              <a:t>Incluida en la suscripción para Microsoft 365</a:t>
            </a:r>
            <a:endParaRPr/>
          </a:p>
        </p:txBody>
      </p:sp>
      <p:sp>
        <p:nvSpPr>
          <p:cNvPr id="791" name="Google Shape;791;p45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Asistencia continua</a:t>
            </a:r>
            <a:endParaRPr/>
          </a:p>
        </p:txBody>
      </p:sp>
      <p:cxnSp>
        <p:nvCxnSpPr>
          <p:cNvPr id="792" name="Google Shape;792;p45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93" name="Google Shape;79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35802" y="2172774"/>
            <a:ext cx="5017100" cy="696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6"/>
          <p:cNvSpPr txBox="1"/>
          <p:nvPr/>
        </p:nvSpPr>
        <p:spPr>
          <a:xfrm>
            <a:off x="520275" y="4071650"/>
            <a:ext cx="7532100" cy="4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precio mínimo de intercambio (trade-in) es de </a:t>
            </a:r>
            <a:r>
              <a:rPr b="1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180 USD</a:t>
            </a: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por zócalo de CPU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esta promoción, el costo de NAKIVO Backup &amp; Replication suele ser menor que su presupuesto actual de mantenimiento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0" i="0" lang="es-419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cuotas anuales de mantenimiento de NAKIVO suelen ser varias veces inferiores a las de su solución actual</a:t>
            </a:r>
            <a:endParaRPr/>
          </a:p>
        </p:txBody>
      </p:sp>
      <p:pic>
        <p:nvPicPr>
          <p:cNvPr id="799" name="Google Shape;79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96261" y="1362612"/>
            <a:ext cx="7357872" cy="8174736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6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Promoción de intercambio (trade-in)</a:t>
            </a:r>
            <a:endParaRPr/>
          </a:p>
        </p:txBody>
      </p:sp>
      <p:cxnSp>
        <p:nvCxnSpPr>
          <p:cNvPr id="801" name="Google Shape;801;p46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7"/>
          <p:cNvSpPr txBox="1"/>
          <p:nvPr>
            <p:ph idx="4294967295" type="title"/>
          </p:nvPr>
        </p:nvSpPr>
        <p:spPr>
          <a:xfrm>
            <a:off x="1327000" y="4625975"/>
            <a:ext cx="174501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419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Demostración</a:t>
            </a:r>
            <a:br>
              <a:rPr b="1" lang="es-419"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s-419" sz="5000">
                <a:solidFill>
                  <a:srgbClr val="FFFFFF"/>
                </a:solidFill>
              </a:rPr>
              <a:t>Sesión de preguntas.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"/>
          <p:cNvSpPr txBox="1"/>
          <p:nvPr/>
        </p:nvSpPr>
        <p:spPr>
          <a:xfrm>
            <a:off x="923075" y="862200"/>
            <a:ext cx="81090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NAKIVO Backup &amp; Replication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Premios y reconocimientos</a:t>
            </a:r>
            <a:endParaRPr/>
          </a:p>
        </p:txBody>
      </p:sp>
      <p:cxnSp>
        <p:nvCxnSpPr>
          <p:cNvPr id="230" name="Google Shape;230;p5"/>
          <p:cNvCxnSpPr/>
          <p:nvPr/>
        </p:nvCxnSpPr>
        <p:spPr>
          <a:xfrm>
            <a:off x="945385" y="2199953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1" name="Google Shape;2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57849" y="7743469"/>
            <a:ext cx="1760372" cy="202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8700" y="7614658"/>
            <a:ext cx="1760356" cy="228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4411" y="3110387"/>
            <a:ext cx="7920271" cy="40864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pic>
        <p:nvPicPr>
          <p:cNvPr id="234" name="Google Shape;234;p5"/>
          <p:cNvPicPr preferRelativeResize="0"/>
          <p:nvPr/>
        </p:nvPicPr>
        <p:blipFill rotWithShape="1">
          <a:blip r:embed="rId6">
            <a:alphaModFix/>
          </a:blip>
          <a:srcRect b="8745" l="59083" r="1618" t="14536"/>
          <a:stretch/>
        </p:blipFill>
        <p:spPr>
          <a:xfrm>
            <a:off x="11109395" y="3110375"/>
            <a:ext cx="6210292" cy="408650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pic>
        <p:nvPicPr>
          <p:cNvPr id="235" name="Google Shape;23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11795" y="7921771"/>
            <a:ext cx="2683318" cy="156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85858" y="7764267"/>
            <a:ext cx="2478371" cy="1936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"/>
          <p:cNvSpPr txBox="1"/>
          <p:nvPr/>
        </p:nvSpPr>
        <p:spPr>
          <a:xfrm>
            <a:off x="923075" y="862200"/>
            <a:ext cx="118479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NAKIVO Backup &amp; Replication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Reseñas de los clientes</a:t>
            </a:r>
            <a:endParaRPr/>
          </a:p>
        </p:txBody>
      </p:sp>
      <p:cxnSp>
        <p:nvCxnSpPr>
          <p:cNvPr id="242" name="Google Shape;242;p6"/>
          <p:cNvCxnSpPr/>
          <p:nvPr/>
        </p:nvCxnSpPr>
        <p:spPr>
          <a:xfrm>
            <a:off x="945385" y="2199953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3" name="Google Shape;243;p6"/>
          <p:cNvGrpSpPr/>
          <p:nvPr/>
        </p:nvGrpSpPr>
        <p:grpSpPr>
          <a:xfrm>
            <a:off x="1809494" y="3916684"/>
            <a:ext cx="16485112" cy="4357725"/>
            <a:chOff x="1987613" y="3950850"/>
            <a:chExt cx="16485112" cy="4357725"/>
          </a:xfrm>
        </p:grpSpPr>
        <p:pic>
          <p:nvPicPr>
            <p:cNvPr id="244" name="Google Shape;244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23570" y="3956650"/>
              <a:ext cx="4244480" cy="12238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5" name="Google Shape;245;p6"/>
            <p:cNvGrpSpPr/>
            <p:nvPr/>
          </p:nvGrpSpPr>
          <p:grpSpPr>
            <a:xfrm>
              <a:off x="1987635" y="6875363"/>
              <a:ext cx="3590133" cy="1254860"/>
              <a:chOff x="945385" y="3309988"/>
              <a:chExt cx="3590133" cy="1254860"/>
            </a:xfrm>
          </p:grpSpPr>
          <p:pic>
            <p:nvPicPr>
              <p:cNvPr id="246" name="Google Shape;246;p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945385" y="3309988"/>
                <a:ext cx="3553204" cy="8172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487643" y="4205942"/>
                <a:ext cx="2047875" cy="3589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8" name="Google Shape;248;p6"/>
            <p:cNvGrpSpPr/>
            <p:nvPr/>
          </p:nvGrpSpPr>
          <p:grpSpPr>
            <a:xfrm>
              <a:off x="1987613" y="3950850"/>
              <a:ext cx="3659319" cy="1235432"/>
              <a:chOff x="1371625" y="7038575"/>
              <a:chExt cx="3659319" cy="1235432"/>
            </a:xfrm>
          </p:grpSpPr>
          <p:pic>
            <p:nvPicPr>
              <p:cNvPr id="249" name="Google Shape;249;p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371625" y="7038575"/>
                <a:ext cx="3659319" cy="817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0" name="Google Shape;250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983068" y="7915101"/>
                <a:ext cx="2047875" cy="3589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1" name="Google Shape;251;p6"/>
            <p:cNvGrpSpPr/>
            <p:nvPr/>
          </p:nvGrpSpPr>
          <p:grpSpPr>
            <a:xfrm>
              <a:off x="13634025" y="6910548"/>
              <a:ext cx="4838700" cy="1398018"/>
              <a:chOff x="10791375" y="7416598"/>
              <a:chExt cx="4838700" cy="1398018"/>
            </a:xfrm>
          </p:grpSpPr>
          <p:pic>
            <p:nvPicPr>
              <p:cNvPr id="252" name="Google Shape;252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3318477" y="8455710"/>
                <a:ext cx="2047875" cy="3589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791375" y="7416598"/>
                <a:ext cx="4838700" cy="1085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6"/>
            <p:cNvGrpSpPr/>
            <p:nvPr/>
          </p:nvGrpSpPr>
          <p:grpSpPr>
            <a:xfrm>
              <a:off x="14128750" y="4052900"/>
              <a:ext cx="3849251" cy="1357650"/>
              <a:chOff x="13912250" y="4766750"/>
              <a:chExt cx="3849251" cy="1357650"/>
            </a:xfrm>
          </p:grpSpPr>
          <p:pic>
            <p:nvPicPr>
              <p:cNvPr id="255" name="Google Shape;255;p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4790952" y="5593800"/>
                <a:ext cx="2376650" cy="53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6"/>
              <p:cNvPicPr preferRelativeResize="0"/>
              <p:nvPr/>
            </p:nvPicPr>
            <p:blipFill rotWithShape="1">
              <a:blip r:embed="rId9">
                <a:alphaModFix/>
              </a:blip>
              <a:srcRect b="30414" l="0" r="0" t="30909"/>
              <a:stretch/>
            </p:blipFill>
            <p:spPr>
              <a:xfrm>
                <a:off x="13912250" y="4766750"/>
                <a:ext cx="3849251" cy="8270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7" name="Google Shape;257;p6"/>
            <p:cNvGrpSpPr/>
            <p:nvPr/>
          </p:nvGrpSpPr>
          <p:grpSpPr>
            <a:xfrm>
              <a:off x="8630875" y="6570780"/>
              <a:ext cx="2665523" cy="1737795"/>
              <a:chOff x="8630875" y="6570780"/>
              <a:chExt cx="2665523" cy="1737795"/>
            </a:xfrm>
          </p:grpSpPr>
          <p:pic>
            <p:nvPicPr>
              <p:cNvPr id="258" name="Google Shape;258;p6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8630875" y="7618675"/>
                <a:ext cx="2665523" cy="689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9" name="Google Shape;259;p6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9144194" y="6570780"/>
                <a:ext cx="1535963" cy="1047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"/>
          <p:cNvSpPr/>
          <p:nvPr/>
        </p:nvSpPr>
        <p:spPr>
          <a:xfrm>
            <a:off x="14853475" y="2727775"/>
            <a:ext cx="4201200" cy="7827600"/>
          </a:xfrm>
          <a:prstGeom prst="roundRect">
            <a:avLst>
              <a:gd fmla="val 7583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2233650" y="2783198"/>
            <a:ext cx="12193800" cy="6929100"/>
          </a:xfrm>
          <a:prstGeom prst="rect">
            <a:avLst/>
          </a:prstGeom>
          <a:noFill/>
          <a:ln cap="flat" cmpd="sng" w="12700">
            <a:solidFill>
              <a:srgbClr val="C5CA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highlight>
                <a:srgbClr val="C5CAD5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 txBox="1"/>
          <p:nvPr/>
        </p:nvSpPr>
        <p:spPr>
          <a:xfrm rot="-5400000">
            <a:off x="-925578" y="5765175"/>
            <a:ext cx="4109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419" sz="23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Puntuación de los clientes</a:t>
            </a:r>
            <a:endParaRPr/>
          </a:p>
        </p:txBody>
      </p:sp>
      <p:sp>
        <p:nvSpPr>
          <p:cNvPr id="267" name="Google Shape;267;p7"/>
          <p:cNvSpPr txBox="1"/>
          <p:nvPr/>
        </p:nvSpPr>
        <p:spPr>
          <a:xfrm>
            <a:off x="1236991" y="2452212"/>
            <a:ext cx="90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5,0</a:t>
            </a:r>
            <a:endParaRPr/>
          </a:p>
        </p:txBody>
      </p:sp>
      <p:sp>
        <p:nvSpPr>
          <p:cNvPr id="268" name="Google Shape;268;p7"/>
          <p:cNvSpPr txBox="1"/>
          <p:nvPr/>
        </p:nvSpPr>
        <p:spPr>
          <a:xfrm>
            <a:off x="1931603" y="10239875"/>
            <a:ext cx="25863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419" sz="23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Más antiguo</a:t>
            </a:r>
            <a:endParaRPr/>
          </a:p>
        </p:txBody>
      </p:sp>
      <p:sp>
        <p:nvSpPr>
          <p:cNvPr id="269" name="Google Shape;269;p7"/>
          <p:cNvSpPr txBox="1"/>
          <p:nvPr/>
        </p:nvSpPr>
        <p:spPr>
          <a:xfrm>
            <a:off x="3597100" y="9743950"/>
            <a:ext cx="94446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25+                           20                              15                           10-</a:t>
            </a:r>
            <a:endParaRPr/>
          </a:p>
        </p:txBody>
      </p:sp>
      <p:sp>
        <p:nvSpPr>
          <p:cNvPr id="270" name="Google Shape;270;p7"/>
          <p:cNvSpPr txBox="1"/>
          <p:nvPr/>
        </p:nvSpPr>
        <p:spPr>
          <a:xfrm>
            <a:off x="347451" y="644950"/>
            <a:ext cx="142482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"/>
          <p:cNvSpPr txBox="1"/>
          <p:nvPr/>
        </p:nvSpPr>
        <p:spPr>
          <a:xfrm>
            <a:off x="15140431" y="3982100"/>
            <a:ext cx="36192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419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NAKIVO es líder en</a:t>
            </a:r>
            <a:endParaRPr/>
          </a:p>
        </p:txBody>
      </p:sp>
      <p:pic>
        <p:nvPicPr>
          <p:cNvPr id="272" name="Google Shape;27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04714" y="3072152"/>
            <a:ext cx="3455361" cy="7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/>
          <p:nvPr/>
        </p:nvSpPr>
        <p:spPr>
          <a:xfrm>
            <a:off x="923075" y="862200"/>
            <a:ext cx="147822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NAKIVO Backup &amp; Replication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419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Gartner Peer Insights: Puntuaciones del rendimiento de los proveedores de respaldo</a:t>
            </a:r>
            <a:endParaRPr sz="900"/>
          </a:p>
        </p:txBody>
      </p:sp>
      <p:cxnSp>
        <p:nvCxnSpPr>
          <p:cNvPr id="274" name="Google Shape;274;p7"/>
          <p:cNvCxnSpPr/>
          <p:nvPr/>
        </p:nvCxnSpPr>
        <p:spPr>
          <a:xfrm>
            <a:off x="945385" y="2199953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5" name="Google Shape;275;p7"/>
          <p:cNvSpPr txBox="1"/>
          <p:nvPr/>
        </p:nvSpPr>
        <p:spPr>
          <a:xfrm>
            <a:off x="15432400" y="5340639"/>
            <a:ext cx="3000000" cy="49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419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Tecnología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419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419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 atención al cliente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419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 relación calidad-precio</a:t>
            </a:r>
            <a:endParaRPr/>
          </a:p>
        </p:txBody>
      </p:sp>
      <p:pic>
        <p:nvPicPr>
          <p:cNvPr id="276" name="Google Shape;27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34127" y="8425728"/>
            <a:ext cx="996546" cy="99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34127" y="4513624"/>
            <a:ext cx="996546" cy="99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505228" y="6558965"/>
            <a:ext cx="854344" cy="85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"/>
          <p:cNvSpPr txBox="1"/>
          <p:nvPr/>
        </p:nvSpPr>
        <p:spPr>
          <a:xfrm>
            <a:off x="6863925" y="10239875"/>
            <a:ext cx="37419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419" sz="23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Antigüedad del proveedor</a:t>
            </a:r>
            <a:endParaRPr/>
          </a:p>
        </p:txBody>
      </p:sp>
      <p:sp>
        <p:nvSpPr>
          <p:cNvPr id="280" name="Google Shape;280;p7"/>
          <p:cNvSpPr txBox="1"/>
          <p:nvPr/>
        </p:nvSpPr>
        <p:spPr>
          <a:xfrm>
            <a:off x="11993550" y="10239875"/>
            <a:ext cx="25863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419" sz="23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Más moderno</a:t>
            </a:r>
            <a:endParaRPr/>
          </a:p>
        </p:txBody>
      </p:sp>
      <p:cxnSp>
        <p:nvCxnSpPr>
          <p:cNvPr id="281" name="Google Shape;281;p7"/>
          <p:cNvCxnSpPr/>
          <p:nvPr/>
        </p:nvCxnSpPr>
        <p:spPr>
          <a:xfrm>
            <a:off x="2240928" y="5049482"/>
            <a:ext cx="12174600" cy="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2" name="Google Shape;282;p7"/>
          <p:cNvCxnSpPr/>
          <p:nvPr/>
        </p:nvCxnSpPr>
        <p:spPr>
          <a:xfrm>
            <a:off x="2240928" y="6186245"/>
            <a:ext cx="12174600" cy="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3" name="Google Shape;283;p7"/>
          <p:cNvCxnSpPr/>
          <p:nvPr/>
        </p:nvCxnSpPr>
        <p:spPr>
          <a:xfrm>
            <a:off x="2240928" y="7373174"/>
            <a:ext cx="12174600" cy="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4" name="Google Shape;284;p7"/>
          <p:cNvCxnSpPr/>
          <p:nvPr/>
        </p:nvCxnSpPr>
        <p:spPr>
          <a:xfrm>
            <a:off x="2240928" y="8509957"/>
            <a:ext cx="12174600" cy="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5" name="Google Shape;285;p7"/>
          <p:cNvCxnSpPr/>
          <p:nvPr/>
        </p:nvCxnSpPr>
        <p:spPr>
          <a:xfrm rot="10800000">
            <a:off x="4024675" y="2794275"/>
            <a:ext cx="0" cy="692910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6" name="Google Shape;286;p7"/>
          <p:cNvCxnSpPr/>
          <p:nvPr/>
        </p:nvCxnSpPr>
        <p:spPr>
          <a:xfrm rot="10800000">
            <a:off x="6885192" y="2794275"/>
            <a:ext cx="0" cy="692910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7" name="Google Shape;287;p7"/>
          <p:cNvCxnSpPr/>
          <p:nvPr/>
        </p:nvCxnSpPr>
        <p:spPr>
          <a:xfrm rot="10800000">
            <a:off x="9745708" y="2794275"/>
            <a:ext cx="0" cy="692910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8" name="Google Shape;288;p7"/>
          <p:cNvCxnSpPr/>
          <p:nvPr/>
        </p:nvCxnSpPr>
        <p:spPr>
          <a:xfrm rot="10800000">
            <a:off x="12606225" y="2794275"/>
            <a:ext cx="0" cy="692910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289" name="Google Shape;289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2943107" y="8348260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6745820" y="8334754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2562120" y="9557999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4742916" y="9557999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10327095" y="7204310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10327095" y="6015672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12471745" y="6019116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12471745" y="4867492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10327095" y="4867492"/>
            <a:ext cx="278751" cy="3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13181995" y="3662077"/>
            <a:ext cx="416796" cy="5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7"/>
          <p:cNvSpPr txBox="1"/>
          <p:nvPr/>
        </p:nvSpPr>
        <p:spPr>
          <a:xfrm>
            <a:off x="11807160" y="3181602"/>
            <a:ext cx="31410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s-419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NAKIVO (4,9)</a:t>
            </a:r>
            <a:endParaRPr/>
          </a:p>
        </p:txBody>
      </p:sp>
      <p:sp>
        <p:nvSpPr>
          <p:cNvPr id="300" name="Google Shape;300;p7"/>
          <p:cNvSpPr txBox="1"/>
          <p:nvPr/>
        </p:nvSpPr>
        <p:spPr>
          <a:xfrm>
            <a:off x="8474509" y="7112200"/>
            <a:ext cx="18789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Veeam (4,6)</a:t>
            </a:r>
            <a:endParaRPr/>
          </a:p>
        </p:txBody>
      </p:sp>
      <p:sp>
        <p:nvSpPr>
          <p:cNvPr id="301" name="Google Shape;301;p7"/>
          <p:cNvSpPr txBox="1"/>
          <p:nvPr/>
        </p:nvSpPr>
        <p:spPr>
          <a:xfrm>
            <a:off x="3096048" y="8236686"/>
            <a:ext cx="2419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Commvault (4,5)</a:t>
            </a:r>
            <a:endParaRPr/>
          </a:p>
        </p:txBody>
      </p:sp>
      <p:sp>
        <p:nvSpPr>
          <p:cNvPr id="302" name="Google Shape;302;p7"/>
          <p:cNvSpPr txBox="1"/>
          <p:nvPr/>
        </p:nvSpPr>
        <p:spPr>
          <a:xfrm>
            <a:off x="4139513" y="9093193"/>
            <a:ext cx="302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Unitrends (4,4)</a:t>
            </a:r>
            <a:endParaRPr/>
          </a:p>
        </p:txBody>
      </p:sp>
      <p:sp>
        <p:nvSpPr>
          <p:cNvPr id="303" name="Google Shape;303;p7"/>
          <p:cNvSpPr txBox="1"/>
          <p:nvPr/>
        </p:nvSpPr>
        <p:spPr>
          <a:xfrm>
            <a:off x="9734245" y="5924149"/>
            <a:ext cx="2799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Cohesity (4,7)</a:t>
            </a:r>
            <a:endParaRPr/>
          </a:p>
        </p:txBody>
      </p:sp>
      <p:sp>
        <p:nvSpPr>
          <p:cNvPr id="304" name="Google Shape;304;p7"/>
          <p:cNvSpPr txBox="1"/>
          <p:nvPr/>
        </p:nvSpPr>
        <p:spPr>
          <a:xfrm>
            <a:off x="10114045" y="4764958"/>
            <a:ext cx="2419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Rubrik (4,8)</a:t>
            </a:r>
            <a:endParaRPr/>
          </a:p>
        </p:txBody>
      </p:sp>
      <p:sp>
        <p:nvSpPr>
          <p:cNvPr id="305" name="Google Shape;305;p7"/>
          <p:cNvSpPr txBox="1"/>
          <p:nvPr/>
        </p:nvSpPr>
        <p:spPr>
          <a:xfrm>
            <a:off x="8141809" y="4779355"/>
            <a:ext cx="2211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Zerto (4,8)</a:t>
            </a:r>
            <a:endParaRPr/>
          </a:p>
        </p:txBody>
      </p:sp>
      <p:sp>
        <p:nvSpPr>
          <p:cNvPr id="306" name="Google Shape;306;p7"/>
          <p:cNvSpPr txBox="1"/>
          <p:nvPr/>
        </p:nvSpPr>
        <p:spPr>
          <a:xfrm>
            <a:off x="6566223" y="8258548"/>
            <a:ext cx="25863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Acronis (4,5)</a:t>
            </a:r>
            <a:endParaRPr/>
          </a:p>
        </p:txBody>
      </p:sp>
      <p:sp>
        <p:nvSpPr>
          <p:cNvPr id="307" name="Google Shape;307;p7"/>
          <p:cNvSpPr txBox="1"/>
          <p:nvPr/>
        </p:nvSpPr>
        <p:spPr>
          <a:xfrm>
            <a:off x="8548909" y="5929947"/>
            <a:ext cx="18045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Druva (4,7)</a:t>
            </a:r>
            <a:endParaRPr/>
          </a:p>
        </p:txBody>
      </p:sp>
      <p:sp>
        <p:nvSpPr>
          <p:cNvPr id="308" name="Google Shape;308;p7"/>
          <p:cNvSpPr txBox="1"/>
          <p:nvPr/>
        </p:nvSpPr>
        <p:spPr>
          <a:xfrm>
            <a:off x="2221013" y="9094743"/>
            <a:ext cx="23253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Acrserve (4,4)</a:t>
            </a:r>
            <a:endParaRPr/>
          </a:p>
        </p:txBody>
      </p:sp>
      <p:pic>
        <p:nvPicPr>
          <p:cNvPr id="309" name="Google Shape;30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2067" y="4228675"/>
            <a:ext cx="5549925" cy="518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7"/>
          <p:cNvPicPr preferRelativeResize="0"/>
          <p:nvPr/>
        </p:nvPicPr>
        <p:blipFill rotWithShape="1">
          <a:blip r:embed="rId3">
            <a:alphaModFix/>
          </a:blip>
          <a:srcRect b="33763" l="8849" r="83082" t="22377"/>
          <a:stretch/>
        </p:blipFill>
        <p:spPr>
          <a:xfrm>
            <a:off x="2943107" y="4873033"/>
            <a:ext cx="278751" cy="3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"/>
          <p:cNvSpPr txBox="1"/>
          <p:nvPr/>
        </p:nvSpPr>
        <p:spPr>
          <a:xfrm>
            <a:off x="2874848" y="4785159"/>
            <a:ext cx="2419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419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Veritas (4,8)</a:t>
            </a:r>
            <a:endParaRPr/>
          </a:p>
        </p:txBody>
      </p:sp>
      <p:cxnSp>
        <p:nvCxnSpPr>
          <p:cNvPr id="312" name="Google Shape;312;p7"/>
          <p:cNvCxnSpPr/>
          <p:nvPr/>
        </p:nvCxnSpPr>
        <p:spPr>
          <a:xfrm>
            <a:off x="2240928" y="3920063"/>
            <a:ext cx="12174600" cy="0"/>
          </a:xfrm>
          <a:prstGeom prst="straightConnector1">
            <a:avLst/>
          </a:prstGeom>
          <a:noFill/>
          <a:ln cap="flat" cmpd="sng" w="9525">
            <a:solidFill>
              <a:srgbClr val="C5CAD5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13" name="Google Shape;313;p7"/>
          <p:cNvSpPr txBox="1"/>
          <p:nvPr/>
        </p:nvSpPr>
        <p:spPr>
          <a:xfrm>
            <a:off x="1236991" y="3613037"/>
            <a:ext cx="90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4,9</a:t>
            </a:r>
            <a:endParaRPr/>
          </a:p>
        </p:txBody>
      </p:sp>
      <p:sp>
        <p:nvSpPr>
          <p:cNvPr id="314" name="Google Shape;314;p7"/>
          <p:cNvSpPr txBox="1"/>
          <p:nvPr/>
        </p:nvSpPr>
        <p:spPr>
          <a:xfrm>
            <a:off x="1236991" y="4742437"/>
            <a:ext cx="90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4,8</a:t>
            </a:r>
            <a:endParaRPr/>
          </a:p>
        </p:txBody>
      </p:sp>
      <p:sp>
        <p:nvSpPr>
          <p:cNvPr id="315" name="Google Shape;315;p7"/>
          <p:cNvSpPr txBox="1"/>
          <p:nvPr/>
        </p:nvSpPr>
        <p:spPr>
          <a:xfrm>
            <a:off x="1236991" y="5836674"/>
            <a:ext cx="90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4,7</a:t>
            </a:r>
            <a:endParaRPr/>
          </a:p>
        </p:txBody>
      </p:sp>
      <p:sp>
        <p:nvSpPr>
          <p:cNvPr id="316" name="Google Shape;316;p7"/>
          <p:cNvSpPr txBox="1"/>
          <p:nvPr/>
        </p:nvSpPr>
        <p:spPr>
          <a:xfrm>
            <a:off x="1236991" y="7032649"/>
            <a:ext cx="90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4,6</a:t>
            </a:r>
            <a:endParaRPr/>
          </a:p>
        </p:txBody>
      </p:sp>
      <p:sp>
        <p:nvSpPr>
          <p:cNvPr id="317" name="Google Shape;317;p7"/>
          <p:cNvSpPr txBox="1"/>
          <p:nvPr/>
        </p:nvSpPr>
        <p:spPr>
          <a:xfrm>
            <a:off x="1236991" y="8228624"/>
            <a:ext cx="90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4,5</a:t>
            </a:r>
            <a:endParaRPr/>
          </a:p>
        </p:txBody>
      </p:sp>
      <p:sp>
        <p:nvSpPr>
          <p:cNvPr id="318" name="Google Shape;318;p7"/>
          <p:cNvSpPr txBox="1"/>
          <p:nvPr/>
        </p:nvSpPr>
        <p:spPr>
          <a:xfrm>
            <a:off x="1236991" y="9404689"/>
            <a:ext cx="90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419" sz="30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4,4</a:t>
            </a:r>
            <a:endParaRPr/>
          </a:p>
        </p:txBody>
      </p:sp>
      <p:sp>
        <p:nvSpPr>
          <p:cNvPr id="319" name="Google Shape;319;p7"/>
          <p:cNvSpPr txBox="1"/>
          <p:nvPr/>
        </p:nvSpPr>
        <p:spPr>
          <a:xfrm>
            <a:off x="130350" y="10793200"/>
            <a:ext cx="529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419" sz="17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Fuente:</a:t>
            </a:r>
            <a:r>
              <a:rPr b="0" i="0" lang="es-419" sz="17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Gartner Peerinsights™ del 20/11/2021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8827" y="-155288"/>
            <a:ext cx="17408100" cy="1161992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8"/>
          <p:cNvSpPr txBox="1"/>
          <p:nvPr/>
        </p:nvSpPr>
        <p:spPr>
          <a:xfrm>
            <a:off x="522300" y="3284850"/>
            <a:ext cx="8128500" cy="58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Solución todo en uno</a:t>
            </a:r>
            <a:b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Respaldo, replicación, restauración instantánea, protección contra el ransomware, supervisión de la infraestructura informática y </a:t>
            </a:r>
            <a:r>
              <a:rPr b="0" i="0" lang="es-419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ecuperación del sitio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Compatible con sistemas físicos, virtuales, de SaaS y en la nube</a:t>
            </a:r>
            <a:b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VMware vSphere, Microsoft Hyper-V, Nutanix AHV, Amazon EC2, Windows, Linux, Microsoft 365 y Oracle RMAN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puede desplegar en cualquier entorno</a:t>
            </a:r>
            <a:b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NAS, Linux, Windows, appliance virtual, AMI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Salva su presupuesto</a:t>
            </a:r>
            <a:b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un costo hasta 20 veces menor</a:t>
            </a:r>
            <a:endParaRPr/>
          </a:p>
        </p:txBody>
      </p:sp>
      <p:sp>
        <p:nvSpPr>
          <p:cNvPr id="327" name="Google Shape;327;p8"/>
          <p:cNvSpPr txBox="1"/>
          <p:nvPr/>
        </p:nvSpPr>
        <p:spPr>
          <a:xfrm>
            <a:off x="923075" y="862200"/>
            <a:ext cx="9156600" cy="13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NAKIVO Backup &amp; Replication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Visión general</a:t>
            </a:r>
            <a:endParaRPr/>
          </a:p>
        </p:txBody>
      </p:sp>
      <p:cxnSp>
        <p:nvCxnSpPr>
          <p:cNvPr id="328" name="Google Shape;328;p8"/>
          <p:cNvCxnSpPr/>
          <p:nvPr/>
        </p:nvCxnSpPr>
        <p:spPr>
          <a:xfrm>
            <a:off x="945385" y="2138932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67430" y="3416857"/>
            <a:ext cx="4858444" cy="617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0975" y="3416857"/>
            <a:ext cx="4858444" cy="617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9"/>
          <p:cNvPicPr preferRelativeResize="0"/>
          <p:nvPr/>
        </p:nvPicPr>
        <p:blipFill rotWithShape="1">
          <a:blip r:embed="rId4">
            <a:alphaModFix/>
          </a:blip>
          <a:srcRect b="0" l="23679" r="23672" t="0"/>
          <a:stretch/>
        </p:blipFill>
        <p:spPr>
          <a:xfrm>
            <a:off x="12750765" y="1720962"/>
            <a:ext cx="3898769" cy="778368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9"/>
          <p:cNvSpPr txBox="1"/>
          <p:nvPr/>
        </p:nvSpPr>
        <p:spPr>
          <a:xfrm>
            <a:off x="526050" y="3467123"/>
            <a:ext cx="6552600" cy="53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3164" lvl="0" marL="841248" marR="1905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Cliente: 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Corporación multinacional que ofrece tecnología para realizar transacciones de pago electrónico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Experto: 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Stephen Kelly, director del Área Informática, Operación Global de Servidores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Desafío: 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Proteger aproximadamente 100 hosts y 1200 máquinas virtuales en 60 ubicaciones de todo el mundo</a:t>
            </a:r>
            <a:endParaRPr/>
          </a:p>
          <a:p>
            <a:pPr indent="-423164" lvl="0" marL="841248" marR="1905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72FA"/>
              </a:buClr>
              <a:buSzPts val="2200"/>
              <a:buFont typeface="Arial"/>
              <a:buChar char="●"/>
            </a:pPr>
            <a:r>
              <a:rPr b="1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Resultados: </a:t>
            </a:r>
            <a:r>
              <a:rPr b="0" i="0" lang="es-419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 de máquinas virtuales rápido y sencillo de forma local y en AWS</a:t>
            </a:r>
            <a:endParaRPr/>
          </a:p>
        </p:txBody>
      </p:sp>
      <p:sp>
        <p:nvSpPr>
          <p:cNvPr id="337" name="Google Shape;337;p9"/>
          <p:cNvSpPr txBox="1"/>
          <p:nvPr/>
        </p:nvSpPr>
        <p:spPr>
          <a:xfrm>
            <a:off x="923073" y="862200"/>
            <a:ext cx="13233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419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Verifone</a:t>
            </a:r>
            <a:endParaRPr/>
          </a:p>
        </p:txBody>
      </p:sp>
      <p:cxnSp>
        <p:nvCxnSpPr>
          <p:cNvPr id="338" name="Google Shape;338;p9"/>
          <p:cNvCxnSpPr/>
          <p:nvPr/>
        </p:nvCxnSpPr>
        <p:spPr>
          <a:xfrm>
            <a:off x="945385" y="1658365"/>
            <a:ext cx="1099800" cy="0"/>
          </a:xfrm>
          <a:prstGeom prst="straightConnector1">
            <a:avLst/>
          </a:prstGeom>
          <a:noFill/>
          <a:ln cap="flat" cmpd="sng" w="76200">
            <a:solidFill>
              <a:srgbClr val="0072F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9" name="Google Shape;33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32489" y="5171816"/>
            <a:ext cx="1919782" cy="35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2101B"/>
      </a:dk1>
      <a:lt1>
        <a:srgbClr val="FFFFFF"/>
      </a:lt1>
      <a:dk2>
        <a:srgbClr val="02101B"/>
      </a:dk2>
      <a:lt2>
        <a:srgbClr val="FFFFFF"/>
      </a:lt2>
      <a:accent1>
        <a:srgbClr val="314672"/>
      </a:accent1>
      <a:accent2>
        <a:srgbClr val="02101B"/>
      </a:accent2>
      <a:accent3>
        <a:srgbClr val="1C62A3"/>
      </a:accent3>
      <a:accent4>
        <a:srgbClr val="0110FD"/>
      </a:accent4>
      <a:accent5>
        <a:srgbClr val="0110FD"/>
      </a:accent5>
      <a:accent6>
        <a:srgbClr val="0110FD"/>
      </a:accent6>
      <a:hlink>
        <a:srgbClr val="0110FD"/>
      </a:hlink>
      <a:folHlink>
        <a:srgbClr val="0110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2101B"/>
      </a:dk1>
      <a:lt1>
        <a:srgbClr val="FFFFFF"/>
      </a:lt1>
      <a:dk2>
        <a:srgbClr val="02101B"/>
      </a:dk2>
      <a:lt2>
        <a:srgbClr val="FFFFFF"/>
      </a:lt2>
      <a:accent1>
        <a:srgbClr val="314672"/>
      </a:accent1>
      <a:accent2>
        <a:srgbClr val="02101B"/>
      </a:accent2>
      <a:accent3>
        <a:srgbClr val="1C62A3"/>
      </a:accent3>
      <a:accent4>
        <a:srgbClr val="0110FD"/>
      </a:accent4>
      <a:accent5>
        <a:srgbClr val="0110FD"/>
      </a:accent5>
      <a:accent6>
        <a:srgbClr val="0110FD"/>
      </a:accent6>
      <a:hlink>
        <a:srgbClr val="0110FD"/>
      </a:hlink>
      <a:folHlink>
        <a:srgbClr val="0110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